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1" r:id="rId5"/>
    <p:sldMasterId id="2147483727" r:id="rId6"/>
    <p:sldMasterId id="2147483729" r:id="rId7"/>
    <p:sldMasterId id="2147483731" r:id="rId8"/>
    <p:sldMasterId id="2147483694" r:id="rId9"/>
    <p:sldMasterId id="2147483701" r:id="rId10"/>
    <p:sldMasterId id="2147483705" r:id="rId11"/>
    <p:sldMasterId id="2147483709" r:id="rId12"/>
    <p:sldMasterId id="2147483713" r:id="rId13"/>
    <p:sldMasterId id="2147483717" r:id="rId14"/>
  </p:sldMasterIdLst>
  <p:notesMasterIdLst>
    <p:notesMasterId r:id="rId65"/>
  </p:notesMasterIdLst>
  <p:handoutMasterIdLst>
    <p:handoutMasterId r:id="rId66"/>
  </p:handoutMasterIdLst>
  <p:sldIdLst>
    <p:sldId id="256" r:id="rId15"/>
    <p:sldId id="257" r:id="rId16"/>
    <p:sldId id="259" r:id="rId17"/>
    <p:sldId id="291" r:id="rId18"/>
    <p:sldId id="266" r:id="rId19"/>
    <p:sldId id="313" r:id="rId20"/>
    <p:sldId id="264" r:id="rId21"/>
    <p:sldId id="315" r:id="rId22"/>
    <p:sldId id="316" r:id="rId23"/>
    <p:sldId id="317" r:id="rId24"/>
    <p:sldId id="318" r:id="rId25"/>
    <p:sldId id="319" r:id="rId26"/>
    <p:sldId id="325" r:id="rId27"/>
    <p:sldId id="320" r:id="rId28"/>
    <p:sldId id="321" r:id="rId29"/>
    <p:sldId id="322" r:id="rId30"/>
    <p:sldId id="295" r:id="rId31"/>
    <p:sldId id="340" r:id="rId32"/>
    <p:sldId id="342" r:id="rId33"/>
    <p:sldId id="341" r:id="rId34"/>
    <p:sldId id="344" r:id="rId35"/>
    <p:sldId id="339" r:id="rId36"/>
    <p:sldId id="345" r:id="rId37"/>
    <p:sldId id="343" r:id="rId38"/>
    <p:sldId id="276" r:id="rId39"/>
    <p:sldId id="350" r:id="rId40"/>
    <p:sldId id="296" r:id="rId41"/>
    <p:sldId id="297" r:id="rId42"/>
    <p:sldId id="275" r:id="rId43"/>
    <p:sldId id="294" r:id="rId44"/>
    <p:sldId id="312" r:id="rId45"/>
    <p:sldId id="332" r:id="rId46"/>
    <p:sldId id="351" r:id="rId47"/>
    <p:sldId id="333" r:id="rId48"/>
    <p:sldId id="334" r:id="rId49"/>
    <p:sldId id="327" r:id="rId50"/>
    <p:sldId id="328" r:id="rId51"/>
    <p:sldId id="335" r:id="rId52"/>
    <p:sldId id="336" r:id="rId53"/>
    <p:sldId id="329" r:id="rId54"/>
    <p:sldId id="331" r:id="rId55"/>
    <p:sldId id="330" r:id="rId56"/>
    <p:sldId id="298" r:id="rId57"/>
    <p:sldId id="283" r:id="rId58"/>
    <p:sldId id="306" r:id="rId59"/>
    <p:sldId id="307" r:id="rId60"/>
    <p:sldId id="308" r:id="rId61"/>
    <p:sldId id="287" r:id="rId62"/>
    <p:sldId id="324" r:id="rId63"/>
    <p:sldId id="289" r:id="rId6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97D5F-149E-5C01-9A2B-97150C291D6E}" name="Laura Arends" initials="LA" userId="S::L.Arends@huisartseneemland.nl::a5d2df76-2fee-45b7-9afb-710b519c8538" providerId="AD"/>
  <p188:author id="{01FC4EAB-1009-7CD0-A733-BF0E76C616C1}" name="Chantal Emaus" initials="CE" userId="S::C.Emaus@huisartseneemland.nl::86980325-0d09-4213-9d41-2feb2fa484e1" providerId="AD"/>
  <p188:author id="{C0F9C7B0-0E56-7C3B-4520-66A36FDEA450}" name="Eline Versteeg" initials="EV" userId="S::e.versteeg@huisartseneemland.nl::c4949590-f0b9-4d6f-aede-833870dac795" providerId="AD"/>
  <p188:author id="{00F57EF6-FFEB-5749-14D4-A0065042525F}" name="Chantal Emaus" initials="CE" userId="S::c.emaus@huisartseneemland.nl::86980325-0d09-4213-9d41-2feb2fa484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55C"/>
    <a:srgbClr val="007CC1"/>
    <a:srgbClr val="345E64"/>
    <a:srgbClr val="EC7404"/>
    <a:srgbClr val="98BF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FC377-ACFC-48A1-8EBC-D7748FCCCA9C}" v="74" dt="2025-11-13T12:48:42.1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p:restoredTop sz="94720"/>
  </p:normalViewPr>
  <p:slideViewPr>
    <p:cSldViewPr snapToGrid="0">
      <p:cViewPr varScale="1">
        <p:scale>
          <a:sx n="105" d="100"/>
          <a:sy n="105" d="100"/>
        </p:scale>
        <p:origin x="1134" y="96"/>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7248" y="35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4.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rza Volk" userId="13ba4728-f923-435f-b247-43392033e2c3" providerId="ADAL" clId="{7442CE9D-3271-41CF-8C6C-3910021321F0}"/>
    <pc:docChg chg="undo redo custSel addSld delSld modSld">
      <pc:chgData name="Tirza Volk" userId="13ba4728-f923-435f-b247-43392033e2c3" providerId="ADAL" clId="{7442CE9D-3271-41CF-8C6C-3910021321F0}" dt="2025-11-13T12:55:20.253" v="340" actId="207"/>
      <pc:docMkLst>
        <pc:docMk/>
      </pc:docMkLst>
      <pc:sldChg chg="modSp mod">
        <pc:chgData name="Tirza Volk" userId="13ba4728-f923-435f-b247-43392033e2c3" providerId="ADAL" clId="{7442CE9D-3271-41CF-8C6C-3910021321F0}" dt="2025-11-13T12:22:50.356" v="38" actId="20577"/>
        <pc:sldMkLst>
          <pc:docMk/>
          <pc:sldMk cId="1633338236" sldId="256"/>
        </pc:sldMkLst>
        <pc:spChg chg="mod">
          <ac:chgData name="Tirza Volk" userId="13ba4728-f923-435f-b247-43392033e2c3" providerId="ADAL" clId="{7442CE9D-3271-41CF-8C6C-3910021321F0}" dt="2025-11-13T12:22:50.356" v="38" actId="20577"/>
          <ac:spMkLst>
            <pc:docMk/>
            <pc:sldMk cId="1633338236" sldId="256"/>
            <ac:spMk id="2" creationId="{F00AB49D-EA37-419A-C7C7-81C2CF92D26B}"/>
          </ac:spMkLst>
        </pc:spChg>
        <pc:spChg chg="mod">
          <ac:chgData name="Tirza Volk" userId="13ba4728-f923-435f-b247-43392033e2c3" providerId="ADAL" clId="{7442CE9D-3271-41CF-8C6C-3910021321F0}" dt="2025-11-13T12:22:40.170" v="16" actId="20577"/>
          <ac:spMkLst>
            <pc:docMk/>
            <pc:sldMk cId="1633338236" sldId="256"/>
            <ac:spMk id="3" creationId="{D75EC7D1-E1BE-9DA6-C5E2-8B4459FE08BB}"/>
          </ac:spMkLst>
        </pc:spChg>
      </pc:sldChg>
      <pc:sldChg chg="modSp add mod">
        <pc:chgData name="Tirza Volk" userId="13ba4728-f923-435f-b247-43392033e2c3" providerId="ADAL" clId="{7442CE9D-3271-41CF-8C6C-3910021321F0}" dt="2025-11-13T12:24:04.414" v="60" actId="207"/>
        <pc:sldMkLst>
          <pc:docMk/>
          <pc:sldMk cId="1329957724" sldId="257"/>
        </pc:sldMkLst>
        <pc:spChg chg="mod">
          <ac:chgData name="Tirza Volk" userId="13ba4728-f923-435f-b247-43392033e2c3" providerId="ADAL" clId="{7442CE9D-3271-41CF-8C6C-3910021321F0}" dt="2025-11-13T12:24:04.414" v="60" actId="207"/>
          <ac:spMkLst>
            <pc:docMk/>
            <pc:sldMk cId="1329957724" sldId="257"/>
            <ac:spMk id="3" creationId="{00000000-0000-0000-0000-000000000000}"/>
          </ac:spMkLst>
        </pc:spChg>
      </pc:sldChg>
      <pc:sldChg chg="modSp add mod">
        <pc:chgData name="Tirza Volk" userId="13ba4728-f923-435f-b247-43392033e2c3" providerId="ADAL" clId="{7442CE9D-3271-41CF-8C6C-3910021321F0}" dt="2025-11-13T12:25:42.470" v="74" actId="207"/>
        <pc:sldMkLst>
          <pc:docMk/>
          <pc:sldMk cId="3086107998" sldId="259"/>
        </pc:sldMkLst>
        <pc:spChg chg="mod">
          <ac:chgData name="Tirza Volk" userId="13ba4728-f923-435f-b247-43392033e2c3" providerId="ADAL" clId="{7442CE9D-3271-41CF-8C6C-3910021321F0}" dt="2025-11-13T12:25:42.470" v="74" actId="207"/>
          <ac:spMkLst>
            <pc:docMk/>
            <pc:sldMk cId="3086107998" sldId="259"/>
            <ac:spMk id="3" creationId="{00000000-0000-0000-0000-000000000000}"/>
          </ac:spMkLst>
        </pc:spChg>
      </pc:sldChg>
      <pc:sldChg chg="modSp del mod">
        <pc:chgData name="Tirza Volk" userId="13ba4728-f923-435f-b247-43392033e2c3" providerId="ADAL" clId="{7442CE9D-3271-41CF-8C6C-3910021321F0}" dt="2025-11-13T12:23:54.551" v="59" actId="2696"/>
        <pc:sldMkLst>
          <pc:docMk/>
          <pc:sldMk cId="28436150" sldId="260"/>
        </pc:sldMkLst>
        <pc:spChg chg="mod">
          <ac:chgData name="Tirza Volk" userId="13ba4728-f923-435f-b247-43392033e2c3" providerId="ADAL" clId="{7442CE9D-3271-41CF-8C6C-3910021321F0}" dt="2025-11-13T12:23:21.043" v="54" actId="20577"/>
          <ac:spMkLst>
            <pc:docMk/>
            <pc:sldMk cId="28436150" sldId="260"/>
            <ac:spMk id="2" creationId="{FA3B855C-BC7D-B634-4DBE-151EA1239405}"/>
          </ac:spMkLst>
        </pc:spChg>
        <pc:spChg chg="mod">
          <ac:chgData name="Tirza Volk" userId="13ba4728-f923-435f-b247-43392033e2c3" providerId="ADAL" clId="{7442CE9D-3271-41CF-8C6C-3910021321F0}" dt="2025-11-13T12:23:25.716" v="55" actId="20577"/>
          <ac:spMkLst>
            <pc:docMk/>
            <pc:sldMk cId="28436150" sldId="260"/>
            <ac:spMk id="3" creationId="{768E1E89-9A79-BE4B-2DB8-8C74C11C08A0}"/>
          </ac:spMkLst>
        </pc:spChg>
      </pc:sldChg>
      <pc:sldChg chg="modSp del mod">
        <pc:chgData name="Tirza Volk" userId="13ba4728-f923-435f-b247-43392033e2c3" providerId="ADAL" clId="{7442CE9D-3271-41CF-8C6C-3910021321F0}" dt="2025-11-13T12:25:09.932" v="64" actId="2696"/>
        <pc:sldMkLst>
          <pc:docMk/>
          <pc:sldMk cId="3595282810" sldId="261"/>
        </pc:sldMkLst>
        <pc:spChg chg="mod">
          <ac:chgData name="Tirza Volk" userId="13ba4728-f923-435f-b247-43392033e2c3" providerId="ADAL" clId="{7442CE9D-3271-41CF-8C6C-3910021321F0}" dt="2025-11-13T12:24:54.750" v="61" actId="20577"/>
          <ac:spMkLst>
            <pc:docMk/>
            <pc:sldMk cId="3595282810" sldId="261"/>
            <ac:spMk id="5" creationId="{A9260D56-3FA8-98CE-EC01-D067C82F1566}"/>
          </ac:spMkLst>
        </pc:spChg>
        <pc:spChg chg="mod">
          <ac:chgData name="Tirza Volk" userId="13ba4728-f923-435f-b247-43392033e2c3" providerId="ADAL" clId="{7442CE9D-3271-41CF-8C6C-3910021321F0}" dt="2025-11-13T12:24:56.821" v="62" actId="20577"/>
          <ac:spMkLst>
            <pc:docMk/>
            <pc:sldMk cId="3595282810" sldId="261"/>
            <ac:spMk id="6" creationId="{3BFC180F-D6D5-7823-0BB7-4D95ED04E079}"/>
          </ac:spMkLst>
        </pc:spChg>
      </pc:sldChg>
      <pc:sldChg chg="del">
        <pc:chgData name="Tirza Volk" userId="13ba4728-f923-435f-b247-43392033e2c3" providerId="ADAL" clId="{7442CE9D-3271-41CF-8C6C-3910021321F0}" dt="2025-11-13T12:25:15.041" v="65" actId="2696"/>
        <pc:sldMkLst>
          <pc:docMk/>
          <pc:sldMk cId="331254733" sldId="262"/>
        </pc:sldMkLst>
      </pc:sldChg>
      <pc:sldChg chg="del">
        <pc:chgData name="Tirza Volk" userId="13ba4728-f923-435f-b247-43392033e2c3" providerId="ADAL" clId="{7442CE9D-3271-41CF-8C6C-3910021321F0}" dt="2025-11-13T12:25:21.906" v="66" actId="2696"/>
        <pc:sldMkLst>
          <pc:docMk/>
          <pc:sldMk cId="1500225713" sldId="263"/>
        </pc:sldMkLst>
      </pc:sldChg>
      <pc:sldChg chg="del">
        <pc:chgData name="Tirza Volk" userId="13ba4728-f923-435f-b247-43392033e2c3" providerId="ADAL" clId="{7442CE9D-3271-41CF-8C6C-3910021321F0}" dt="2025-11-13T12:25:23.822" v="67" actId="2696"/>
        <pc:sldMkLst>
          <pc:docMk/>
          <pc:sldMk cId="1256450308" sldId="264"/>
        </pc:sldMkLst>
      </pc:sldChg>
      <pc:sldChg chg="modSp add">
        <pc:chgData name="Tirza Volk" userId="13ba4728-f923-435f-b247-43392033e2c3" providerId="ADAL" clId="{7442CE9D-3271-41CF-8C6C-3910021321F0}" dt="2025-11-13T12:28:55.970" v="117" actId="12"/>
        <pc:sldMkLst>
          <pc:docMk/>
          <pc:sldMk cId="3705333218" sldId="264"/>
        </pc:sldMkLst>
        <pc:spChg chg="mod">
          <ac:chgData name="Tirza Volk" userId="13ba4728-f923-435f-b247-43392033e2c3" providerId="ADAL" clId="{7442CE9D-3271-41CF-8C6C-3910021321F0}" dt="2025-11-13T12:28:55.970" v="117" actId="12"/>
          <ac:spMkLst>
            <pc:docMk/>
            <pc:sldMk cId="3705333218" sldId="264"/>
            <ac:spMk id="3" creationId="{00000000-0000-0000-0000-000000000000}"/>
          </ac:spMkLst>
        </pc:spChg>
      </pc:sldChg>
      <pc:sldChg chg="del">
        <pc:chgData name="Tirza Volk" userId="13ba4728-f923-435f-b247-43392033e2c3" providerId="ADAL" clId="{7442CE9D-3271-41CF-8C6C-3910021321F0}" dt="2025-11-13T12:25:26.108" v="68" actId="2696"/>
        <pc:sldMkLst>
          <pc:docMk/>
          <pc:sldMk cId="2520692451" sldId="265"/>
        </pc:sldMkLst>
      </pc:sldChg>
      <pc:sldChg chg="modSp add mod">
        <pc:chgData name="Tirza Volk" userId="13ba4728-f923-435f-b247-43392033e2c3" providerId="ADAL" clId="{7442CE9D-3271-41CF-8C6C-3910021321F0}" dt="2025-11-13T12:27:38.228" v="110" actId="20577"/>
        <pc:sldMkLst>
          <pc:docMk/>
          <pc:sldMk cId="134182219" sldId="266"/>
        </pc:sldMkLst>
        <pc:spChg chg="mod">
          <ac:chgData name="Tirza Volk" userId="13ba4728-f923-435f-b247-43392033e2c3" providerId="ADAL" clId="{7442CE9D-3271-41CF-8C6C-3910021321F0}" dt="2025-11-13T12:27:38.228" v="110" actId="20577"/>
          <ac:spMkLst>
            <pc:docMk/>
            <pc:sldMk cId="134182219" sldId="266"/>
            <ac:spMk id="2" creationId="{00000000-0000-0000-0000-000000000000}"/>
          </ac:spMkLst>
        </pc:spChg>
        <pc:spChg chg="mod">
          <ac:chgData name="Tirza Volk" userId="13ba4728-f923-435f-b247-43392033e2c3" providerId="ADAL" clId="{7442CE9D-3271-41CF-8C6C-3910021321F0}" dt="2025-11-13T12:27:29.756" v="89" actId="20577"/>
          <ac:spMkLst>
            <pc:docMk/>
            <pc:sldMk cId="134182219" sldId="266"/>
            <ac:spMk id="3" creationId="{00000000-0000-0000-0000-000000000000}"/>
          </ac:spMkLst>
        </pc:spChg>
      </pc:sldChg>
      <pc:sldChg chg="del">
        <pc:chgData name="Tirza Volk" userId="13ba4728-f923-435f-b247-43392033e2c3" providerId="ADAL" clId="{7442CE9D-3271-41CF-8C6C-3910021321F0}" dt="2025-11-13T12:25:28.498" v="69" actId="2696"/>
        <pc:sldMkLst>
          <pc:docMk/>
          <pc:sldMk cId="3746442677" sldId="266"/>
        </pc:sldMkLst>
      </pc:sldChg>
      <pc:sldChg chg="del">
        <pc:chgData name="Tirza Volk" userId="13ba4728-f923-435f-b247-43392033e2c3" providerId="ADAL" clId="{7442CE9D-3271-41CF-8C6C-3910021321F0}" dt="2025-11-13T12:25:30.716" v="70" actId="2696"/>
        <pc:sldMkLst>
          <pc:docMk/>
          <pc:sldMk cId="1747308969" sldId="268"/>
        </pc:sldMkLst>
      </pc:sldChg>
      <pc:sldChg chg="del">
        <pc:chgData name="Tirza Volk" userId="13ba4728-f923-435f-b247-43392033e2c3" providerId="ADAL" clId="{7442CE9D-3271-41CF-8C6C-3910021321F0}" dt="2025-11-13T12:25:32.875" v="71" actId="2696"/>
        <pc:sldMkLst>
          <pc:docMk/>
          <pc:sldMk cId="3438818452" sldId="269"/>
        </pc:sldMkLst>
      </pc:sldChg>
      <pc:sldChg chg="del">
        <pc:chgData name="Tirza Volk" userId="13ba4728-f923-435f-b247-43392033e2c3" providerId="ADAL" clId="{7442CE9D-3271-41CF-8C6C-3910021321F0}" dt="2025-11-13T12:25:35.119" v="72" actId="2696"/>
        <pc:sldMkLst>
          <pc:docMk/>
          <pc:sldMk cId="2945337834" sldId="270"/>
        </pc:sldMkLst>
      </pc:sldChg>
      <pc:sldChg chg="del">
        <pc:chgData name="Tirza Volk" userId="13ba4728-f923-435f-b247-43392033e2c3" providerId="ADAL" clId="{7442CE9D-3271-41CF-8C6C-3910021321F0}" dt="2025-11-13T12:25:37.764" v="73" actId="2696"/>
        <pc:sldMkLst>
          <pc:docMk/>
          <pc:sldMk cId="2682573129" sldId="271"/>
        </pc:sldMkLst>
      </pc:sldChg>
      <pc:sldChg chg="add del">
        <pc:chgData name="Tirza Volk" userId="13ba4728-f923-435f-b247-43392033e2c3" providerId="ADAL" clId="{7442CE9D-3271-41CF-8C6C-3910021321F0}" dt="2025-11-13T12:23:51.705" v="58"/>
        <pc:sldMkLst>
          <pc:docMk/>
          <pc:sldMk cId="3579626398" sldId="272"/>
        </pc:sldMkLst>
      </pc:sldChg>
      <pc:sldChg chg="add">
        <pc:chgData name="Tirza Volk" userId="13ba4728-f923-435f-b247-43392033e2c3" providerId="ADAL" clId="{7442CE9D-3271-41CF-8C6C-3910021321F0}" dt="2025-11-13T12:45:41.795" v="214"/>
        <pc:sldMkLst>
          <pc:docMk/>
          <pc:sldMk cId="3944790549" sldId="275"/>
        </pc:sldMkLst>
      </pc:sldChg>
      <pc:sldChg chg="modSp add mod">
        <pc:chgData name="Tirza Volk" userId="13ba4728-f923-435f-b247-43392033e2c3" providerId="ADAL" clId="{7442CE9D-3271-41CF-8C6C-3910021321F0}" dt="2025-11-13T12:42:19.159" v="176" actId="207"/>
        <pc:sldMkLst>
          <pc:docMk/>
          <pc:sldMk cId="849833249" sldId="276"/>
        </pc:sldMkLst>
        <pc:spChg chg="mod">
          <ac:chgData name="Tirza Volk" userId="13ba4728-f923-435f-b247-43392033e2c3" providerId="ADAL" clId="{7442CE9D-3271-41CF-8C6C-3910021321F0}" dt="2025-11-13T12:42:19.159" v="176" actId="207"/>
          <ac:spMkLst>
            <pc:docMk/>
            <pc:sldMk cId="849833249" sldId="276"/>
            <ac:spMk id="3" creationId="{00000000-0000-0000-0000-000000000000}"/>
          </ac:spMkLst>
        </pc:spChg>
      </pc:sldChg>
      <pc:sldChg chg="modSp add mod">
        <pc:chgData name="Tirza Volk" userId="13ba4728-f923-435f-b247-43392033e2c3" providerId="ADAL" clId="{7442CE9D-3271-41CF-8C6C-3910021321F0}" dt="2025-11-13T12:53:27.808" v="311" actId="20577"/>
        <pc:sldMkLst>
          <pc:docMk/>
          <pc:sldMk cId="320082468" sldId="283"/>
        </pc:sldMkLst>
        <pc:spChg chg="mod">
          <ac:chgData name="Tirza Volk" userId="13ba4728-f923-435f-b247-43392033e2c3" providerId="ADAL" clId="{7442CE9D-3271-41CF-8C6C-3910021321F0}" dt="2025-11-13T12:53:21.234" v="292" actId="20577"/>
          <ac:spMkLst>
            <pc:docMk/>
            <pc:sldMk cId="320082468" sldId="283"/>
            <ac:spMk id="2" creationId="{00000000-0000-0000-0000-000000000000}"/>
          </ac:spMkLst>
        </pc:spChg>
        <pc:spChg chg="mod">
          <ac:chgData name="Tirza Volk" userId="13ba4728-f923-435f-b247-43392033e2c3" providerId="ADAL" clId="{7442CE9D-3271-41CF-8C6C-3910021321F0}" dt="2025-11-13T12:53:27.808" v="311" actId="20577"/>
          <ac:spMkLst>
            <pc:docMk/>
            <pc:sldMk cId="320082468" sldId="283"/>
            <ac:spMk id="3" creationId="{00000000-0000-0000-0000-000000000000}"/>
          </ac:spMkLst>
        </pc:spChg>
      </pc:sldChg>
      <pc:sldChg chg="modSp add mod">
        <pc:chgData name="Tirza Volk" userId="13ba4728-f923-435f-b247-43392033e2c3" providerId="ADAL" clId="{7442CE9D-3271-41CF-8C6C-3910021321F0}" dt="2025-11-13T12:55:02.190" v="339" actId="20577"/>
        <pc:sldMkLst>
          <pc:docMk/>
          <pc:sldMk cId="4011993263" sldId="287"/>
        </pc:sldMkLst>
        <pc:spChg chg="mod">
          <ac:chgData name="Tirza Volk" userId="13ba4728-f923-435f-b247-43392033e2c3" providerId="ADAL" clId="{7442CE9D-3271-41CF-8C6C-3910021321F0}" dt="2025-11-13T12:54:58.403" v="338" actId="20577"/>
          <ac:spMkLst>
            <pc:docMk/>
            <pc:sldMk cId="4011993263" sldId="287"/>
            <ac:spMk id="2" creationId="{00000000-0000-0000-0000-000000000000}"/>
          </ac:spMkLst>
        </pc:spChg>
        <pc:spChg chg="mod">
          <ac:chgData name="Tirza Volk" userId="13ba4728-f923-435f-b247-43392033e2c3" providerId="ADAL" clId="{7442CE9D-3271-41CF-8C6C-3910021321F0}" dt="2025-11-13T12:55:02.190" v="339" actId="20577"/>
          <ac:spMkLst>
            <pc:docMk/>
            <pc:sldMk cId="4011993263" sldId="287"/>
            <ac:spMk id="3" creationId="{00000000-0000-0000-0000-000000000000}"/>
          </ac:spMkLst>
        </pc:spChg>
      </pc:sldChg>
      <pc:sldChg chg="modSp add mod">
        <pc:chgData name="Tirza Volk" userId="13ba4728-f923-435f-b247-43392033e2c3" providerId="ADAL" clId="{7442CE9D-3271-41CF-8C6C-3910021321F0}" dt="2025-11-13T12:55:20.253" v="340" actId="207"/>
        <pc:sldMkLst>
          <pc:docMk/>
          <pc:sldMk cId="363438699" sldId="289"/>
        </pc:sldMkLst>
        <pc:spChg chg="mod">
          <ac:chgData name="Tirza Volk" userId="13ba4728-f923-435f-b247-43392033e2c3" providerId="ADAL" clId="{7442CE9D-3271-41CF-8C6C-3910021321F0}" dt="2025-11-13T12:55:20.253" v="340" actId="207"/>
          <ac:spMkLst>
            <pc:docMk/>
            <pc:sldMk cId="363438699" sldId="289"/>
            <ac:spMk id="3" creationId="{00000000-0000-0000-0000-000000000000}"/>
          </ac:spMkLst>
        </pc:spChg>
      </pc:sldChg>
      <pc:sldChg chg="modSp add mod">
        <pc:chgData name="Tirza Volk" userId="13ba4728-f923-435f-b247-43392033e2c3" providerId="ADAL" clId="{7442CE9D-3271-41CF-8C6C-3910021321F0}" dt="2025-11-13T12:27:19.943" v="78" actId="207"/>
        <pc:sldMkLst>
          <pc:docMk/>
          <pc:sldMk cId="1389706769" sldId="291"/>
        </pc:sldMkLst>
        <pc:spChg chg="mod">
          <ac:chgData name="Tirza Volk" userId="13ba4728-f923-435f-b247-43392033e2c3" providerId="ADAL" clId="{7442CE9D-3271-41CF-8C6C-3910021321F0}" dt="2025-11-13T12:27:19.943" v="78" actId="207"/>
          <ac:spMkLst>
            <pc:docMk/>
            <pc:sldMk cId="1389706769" sldId="291"/>
            <ac:spMk id="3" creationId="{00000000-0000-0000-0000-000000000000}"/>
          </ac:spMkLst>
        </pc:spChg>
      </pc:sldChg>
      <pc:sldChg chg="modSp add mod">
        <pc:chgData name="Tirza Volk" userId="13ba4728-f923-435f-b247-43392033e2c3" providerId="ADAL" clId="{7442CE9D-3271-41CF-8C6C-3910021321F0}" dt="2025-11-13T12:47:01.888" v="240" actId="403"/>
        <pc:sldMkLst>
          <pc:docMk/>
          <pc:sldMk cId="415969388" sldId="294"/>
        </pc:sldMkLst>
        <pc:spChg chg="mod">
          <ac:chgData name="Tirza Volk" userId="13ba4728-f923-435f-b247-43392033e2c3" providerId="ADAL" clId="{7442CE9D-3271-41CF-8C6C-3910021321F0}" dt="2025-11-13T12:47:01.888" v="240" actId="403"/>
          <ac:spMkLst>
            <pc:docMk/>
            <pc:sldMk cId="415969388" sldId="294"/>
            <ac:spMk id="2" creationId="{00000000-0000-0000-0000-000000000000}"/>
          </ac:spMkLst>
        </pc:spChg>
        <pc:spChg chg="mod">
          <ac:chgData name="Tirza Volk" userId="13ba4728-f923-435f-b247-43392033e2c3" providerId="ADAL" clId="{7442CE9D-3271-41CF-8C6C-3910021321F0}" dt="2025-11-13T12:46:34.562" v="220" actId="21"/>
          <ac:spMkLst>
            <pc:docMk/>
            <pc:sldMk cId="415969388" sldId="294"/>
            <ac:spMk id="3" creationId="{00000000-0000-0000-0000-000000000000}"/>
          </ac:spMkLst>
        </pc:spChg>
      </pc:sldChg>
      <pc:sldChg chg="modSp add mod">
        <pc:chgData name="Tirza Volk" userId="13ba4728-f923-435f-b247-43392033e2c3" providerId="ADAL" clId="{7442CE9D-3271-41CF-8C6C-3910021321F0}" dt="2025-11-13T12:37:51.572" v="164" actId="20577"/>
        <pc:sldMkLst>
          <pc:docMk/>
          <pc:sldMk cId="2407130395" sldId="295"/>
        </pc:sldMkLst>
        <pc:spChg chg="mod">
          <ac:chgData name="Tirza Volk" userId="13ba4728-f923-435f-b247-43392033e2c3" providerId="ADAL" clId="{7442CE9D-3271-41CF-8C6C-3910021321F0}" dt="2025-11-13T12:37:51.572" v="164" actId="20577"/>
          <ac:spMkLst>
            <pc:docMk/>
            <pc:sldMk cId="2407130395" sldId="295"/>
            <ac:spMk id="4" creationId="{99BA09D3-E49A-0D58-D50D-2DF0A4A6B90A}"/>
          </ac:spMkLst>
        </pc:spChg>
      </pc:sldChg>
      <pc:sldChg chg="add">
        <pc:chgData name="Tirza Volk" userId="13ba4728-f923-435f-b247-43392033e2c3" providerId="ADAL" clId="{7442CE9D-3271-41CF-8C6C-3910021321F0}" dt="2025-11-13T12:48:06.651" v="243"/>
        <pc:sldMkLst>
          <pc:docMk/>
          <pc:sldMk cId="5061446" sldId="296"/>
        </pc:sldMkLst>
      </pc:sldChg>
      <pc:sldChg chg="modSp add mod">
        <pc:chgData name="Tirza Volk" userId="13ba4728-f923-435f-b247-43392033e2c3" providerId="ADAL" clId="{7442CE9D-3271-41CF-8C6C-3910021321F0}" dt="2025-11-13T12:45:41.874" v="216" actId="27636"/>
        <pc:sldMkLst>
          <pc:docMk/>
          <pc:sldMk cId="1787930098" sldId="297"/>
        </pc:sldMkLst>
        <pc:spChg chg="mod">
          <ac:chgData name="Tirza Volk" userId="13ba4728-f923-435f-b247-43392033e2c3" providerId="ADAL" clId="{7442CE9D-3271-41CF-8C6C-3910021321F0}" dt="2025-11-13T12:45:41.874" v="216" actId="27636"/>
          <ac:spMkLst>
            <pc:docMk/>
            <pc:sldMk cId="1787930098" sldId="297"/>
            <ac:spMk id="2" creationId="{00000000-0000-0000-0000-000000000000}"/>
          </ac:spMkLst>
        </pc:spChg>
      </pc:sldChg>
      <pc:sldChg chg="add">
        <pc:chgData name="Tirza Volk" userId="13ba4728-f923-435f-b247-43392033e2c3" providerId="ADAL" clId="{7442CE9D-3271-41CF-8C6C-3910021321F0}" dt="2025-11-13T12:48:42.160" v="244"/>
        <pc:sldMkLst>
          <pc:docMk/>
          <pc:sldMk cId="2575017665" sldId="298"/>
        </pc:sldMkLst>
      </pc:sldChg>
      <pc:sldChg chg="modSp add mod">
        <pc:chgData name="Tirza Volk" userId="13ba4728-f923-435f-b247-43392033e2c3" providerId="ADAL" clId="{7442CE9D-3271-41CF-8C6C-3910021321F0}" dt="2025-11-13T12:53:53.605" v="316" actId="113"/>
        <pc:sldMkLst>
          <pc:docMk/>
          <pc:sldMk cId="1421193004" sldId="306"/>
        </pc:sldMkLst>
        <pc:spChg chg="mod">
          <ac:chgData name="Tirza Volk" userId="13ba4728-f923-435f-b247-43392033e2c3" providerId="ADAL" clId="{7442CE9D-3271-41CF-8C6C-3910021321F0}" dt="2025-11-13T12:53:53.605" v="316" actId="113"/>
          <ac:spMkLst>
            <pc:docMk/>
            <pc:sldMk cId="1421193004" sldId="306"/>
            <ac:spMk id="3" creationId="{00000000-0000-0000-0000-000000000000}"/>
          </ac:spMkLst>
        </pc:spChg>
      </pc:sldChg>
      <pc:sldChg chg="modSp add mod">
        <pc:chgData name="Tirza Volk" userId="13ba4728-f923-435f-b247-43392033e2c3" providerId="ADAL" clId="{7442CE9D-3271-41CF-8C6C-3910021321F0}" dt="2025-11-13T12:54:31.883" v="321" actId="113"/>
        <pc:sldMkLst>
          <pc:docMk/>
          <pc:sldMk cId="4271348292" sldId="307"/>
        </pc:sldMkLst>
        <pc:spChg chg="mod">
          <ac:chgData name="Tirza Volk" userId="13ba4728-f923-435f-b247-43392033e2c3" providerId="ADAL" clId="{7442CE9D-3271-41CF-8C6C-3910021321F0}" dt="2025-11-13T12:54:31.883" v="321" actId="113"/>
          <ac:spMkLst>
            <pc:docMk/>
            <pc:sldMk cId="4271348292" sldId="307"/>
            <ac:spMk id="3" creationId="{00000000-0000-0000-0000-000000000000}"/>
          </ac:spMkLst>
        </pc:spChg>
      </pc:sldChg>
      <pc:sldChg chg="modSp add mod">
        <pc:chgData name="Tirza Volk" userId="13ba4728-f923-435f-b247-43392033e2c3" providerId="ADAL" clId="{7442CE9D-3271-41CF-8C6C-3910021321F0}" dt="2025-11-13T12:54:49.942" v="326" actId="113"/>
        <pc:sldMkLst>
          <pc:docMk/>
          <pc:sldMk cId="568744872" sldId="308"/>
        </pc:sldMkLst>
        <pc:spChg chg="mod">
          <ac:chgData name="Tirza Volk" userId="13ba4728-f923-435f-b247-43392033e2c3" providerId="ADAL" clId="{7442CE9D-3271-41CF-8C6C-3910021321F0}" dt="2025-11-13T12:54:49.942" v="326" actId="113"/>
          <ac:spMkLst>
            <pc:docMk/>
            <pc:sldMk cId="568744872" sldId="308"/>
            <ac:spMk id="3" creationId="{00000000-0000-0000-0000-000000000000}"/>
          </ac:spMkLst>
        </pc:spChg>
      </pc:sldChg>
      <pc:sldChg chg="modSp add mod">
        <pc:chgData name="Tirza Volk" userId="13ba4728-f923-435f-b247-43392033e2c3" providerId="ADAL" clId="{7442CE9D-3271-41CF-8C6C-3910021321F0}" dt="2025-11-13T12:47:21.299" v="242" actId="12"/>
        <pc:sldMkLst>
          <pc:docMk/>
          <pc:sldMk cId="3687313289" sldId="312"/>
        </pc:sldMkLst>
        <pc:spChg chg="mod">
          <ac:chgData name="Tirza Volk" userId="13ba4728-f923-435f-b247-43392033e2c3" providerId="ADAL" clId="{7442CE9D-3271-41CF-8C6C-3910021321F0}" dt="2025-11-13T12:47:21.299" v="242" actId="12"/>
          <ac:spMkLst>
            <pc:docMk/>
            <pc:sldMk cId="3687313289" sldId="312"/>
            <ac:spMk id="3" creationId="{00000000-0000-0000-0000-000000000000}"/>
          </ac:spMkLst>
        </pc:spChg>
      </pc:sldChg>
      <pc:sldChg chg="modSp add mod">
        <pc:chgData name="Tirza Volk" userId="13ba4728-f923-435f-b247-43392033e2c3" providerId="ADAL" clId="{7442CE9D-3271-41CF-8C6C-3910021321F0}" dt="2025-11-13T12:28:16.414" v="113" actId="207"/>
        <pc:sldMkLst>
          <pc:docMk/>
          <pc:sldMk cId="2373994983" sldId="313"/>
        </pc:sldMkLst>
        <pc:spChg chg="mod">
          <ac:chgData name="Tirza Volk" userId="13ba4728-f923-435f-b247-43392033e2c3" providerId="ADAL" clId="{7442CE9D-3271-41CF-8C6C-3910021321F0}" dt="2025-11-13T12:28:16.414" v="113" actId="207"/>
          <ac:spMkLst>
            <pc:docMk/>
            <pc:sldMk cId="2373994983" sldId="313"/>
            <ac:spMk id="3" creationId="{00000000-0000-0000-0000-000000000000}"/>
          </ac:spMkLst>
        </pc:spChg>
      </pc:sldChg>
      <pc:sldChg chg="modSp add">
        <pc:chgData name="Tirza Volk" userId="13ba4728-f923-435f-b247-43392033e2c3" providerId="ADAL" clId="{7442CE9D-3271-41CF-8C6C-3910021321F0}" dt="2025-11-13T12:30:29.429" v="130" actId="20577"/>
        <pc:sldMkLst>
          <pc:docMk/>
          <pc:sldMk cId="3727545210" sldId="315"/>
        </pc:sldMkLst>
        <pc:spChg chg="mod">
          <ac:chgData name="Tirza Volk" userId="13ba4728-f923-435f-b247-43392033e2c3" providerId="ADAL" clId="{7442CE9D-3271-41CF-8C6C-3910021321F0}" dt="2025-11-13T12:30:29.429" v="130" actId="20577"/>
          <ac:spMkLst>
            <pc:docMk/>
            <pc:sldMk cId="3727545210" sldId="315"/>
            <ac:spMk id="3" creationId="{00000000-0000-0000-0000-000000000000}"/>
          </ac:spMkLst>
        </pc:spChg>
      </pc:sldChg>
      <pc:sldChg chg="modSp add">
        <pc:chgData name="Tirza Volk" userId="13ba4728-f923-435f-b247-43392033e2c3" providerId="ADAL" clId="{7442CE9D-3271-41CF-8C6C-3910021321F0}" dt="2025-11-13T12:31:24.727" v="133" actId="207"/>
        <pc:sldMkLst>
          <pc:docMk/>
          <pc:sldMk cId="1706222933" sldId="316"/>
        </pc:sldMkLst>
        <pc:spChg chg="mod">
          <ac:chgData name="Tirza Volk" userId="13ba4728-f923-435f-b247-43392033e2c3" providerId="ADAL" clId="{7442CE9D-3271-41CF-8C6C-3910021321F0}" dt="2025-11-13T12:31:24.727" v="133" actId="207"/>
          <ac:spMkLst>
            <pc:docMk/>
            <pc:sldMk cId="1706222933" sldId="316"/>
            <ac:spMk id="3" creationId="{00000000-0000-0000-0000-000000000000}"/>
          </ac:spMkLst>
        </pc:spChg>
      </pc:sldChg>
      <pc:sldChg chg="modSp add">
        <pc:chgData name="Tirza Volk" userId="13ba4728-f923-435f-b247-43392033e2c3" providerId="ADAL" clId="{7442CE9D-3271-41CF-8C6C-3910021321F0}" dt="2025-11-13T12:32:07.909" v="136" actId="207"/>
        <pc:sldMkLst>
          <pc:docMk/>
          <pc:sldMk cId="3490992175" sldId="317"/>
        </pc:sldMkLst>
        <pc:spChg chg="mod">
          <ac:chgData name="Tirza Volk" userId="13ba4728-f923-435f-b247-43392033e2c3" providerId="ADAL" clId="{7442CE9D-3271-41CF-8C6C-3910021321F0}" dt="2025-11-13T12:32:07.909" v="136" actId="207"/>
          <ac:spMkLst>
            <pc:docMk/>
            <pc:sldMk cId="3490992175" sldId="317"/>
            <ac:spMk id="3" creationId="{00000000-0000-0000-0000-000000000000}"/>
          </ac:spMkLst>
        </pc:spChg>
      </pc:sldChg>
      <pc:sldChg chg="modSp add">
        <pc:chgData name="Tirza Volk" userId="13ba4728-f923-435f-b247-43392033e2c3" providerId="ADAL" clId="{7442CE9D-3271-41CF-8C6C-3910021321F0}" dt="2025-11-13T12:32:28.566" v="139" actId="12"/>
        <pc:sldMkLst>
          <pc:docMk/>
          <pc:sldMk cId="1286285148" sldId="318"/>
        </pc:sldMkLst>
        <pc:spChg chg="mod">
          <ac:chgData name="Tirza Volk" userId="13ba4728-f923-435f-b247-43392033e2c3" providerId="ADAL" clId="{7442CE9D-3271-41CF-8C6C-3910021321F0}" dt="2025-11-13T12:32:28.566" v="139" actId="12"/>
          <ac:spMkLst>
            <pc:docMk/>
            <pc:sldMk cId="1286285148" sldId="318"/>
            <ac:spMk id="3" creationId="{00000000-0000-0000-0000-000000000000}"/>
          </ac:spMkLst>
        </pc:spChg>
      </pc:sldChg>
      <pc:sldChg chg="modSp add">
        <pc:chgData name="Tirza Volk" userId="13ba4728-f923-435f-b247-43392033e2c3" providerId="ADAL" clId="{7442CE9D-3271-41CF-8C6C-3910021321F0}" dt="2025-11-13T12:34:01.227" v="149" actId="20577"/>
        <pc:sldMkLst>
          <pc:docMk/>
          <pc:sldMk cId="2865559883" sldId="319"/>
        </pc:sldMkLst>
        <pc:spChg chg="mod">
          <ac:chgData name="Tirza Volk" userId="13ba4728-f923-435f-b247-43392033e2c3" providerId="ADAL" clId="{7442CE9D-3271-41CF-8C6C-3910021321F0}" dt="2025-11-13T12:34:01.227" v="149" actId="20577"/>
          <ac:spMkLst>
            <pc:docMk/>
            <pc:sldMk cId="2865559883" sldId="319"/>
            <ac:spMk id="3" creationId="{00000000-0000-0000-0000-000000000000}"/>
          </ac:spMkLst>
        </pc:spChg>
      </pc:sldChg>
      <pc:sldChg chg="modSp add">
        <pc:chgData name="Tirza Volk" userId="13ba4728-f923-435f-b247-43392033e2c3" providerId="ADAL" clId="{7442CE9D-3271-41CF-8C6C-3910021321F0}" dt="2025-11-13T12:34:35.211" v="152" actId="207"/>
        <pc:sldMkLst>
          <pc:docMk/>
          <pc:sldMk cId="3991084694" sldId="320"/>
        </pc:sldMkLst>
        <pc:spChg chg="mod">
          <ac:chgData name="Tirza Volk" userId="13ba4728-f923-435f-b247-43392033e2c3" providerId="ADAL" clId="{7442CE9D-3271-41CF-8C6C-3910021321F0}" dt="2025-11-13T12:34:35.211" v="152" actId="207"/>
          <ac:spMkLst>
            <pc:docMk/>
            <pc:sldMk cId="3991084694" sldId="320"/>
            <ac:spMk id="3" creationId="{00000000-0000-0000-0000-000000000000}"/>
          </ac:spMkLst>
        </pc:spChg>
      </pc:sldChg>
      <pc:sldChg chg="modSp add">
        <pc:chgData name="Tirza Volk" userId="13ba4728-f923-435f-b247-43392033e2c3" providerId="ADAL" clId="{7442CE9D-3271-41CF-8C6C-3910021321F0}" dt="2025-11-13T12:36:21.420" v="156" actId="207"/>
        <pc:sldMkLst>
          <pc:docMk/>
          <pc:sldMk cId="895079577" sldId="321"/>
        </pc:sldMkLst>
        <pc:spChg chg="mod">
          <ac:chgData name="Tirza Volk" userId="13ba4728-f923-435f-b247-43392033e2c3" providerId="ADAL" clId="{7442CE9D-3271-41CF-8C6C-3910021321F0}" dt="2025-11-13T12:36:21.420" v="156" actId="207"/>
          <ac:spMkLst>
            <pc:docMk/>
            <pc:sldMk cId="895079577" sldId="321"/>
            <ac:spMk id="3" creationId="{00000000-0000-0000-0000-000000000000}"/>
          </ac:spMkLst>
        </pc:spChg>
      </pc:sldChg>
      <pc:sldChg chg="modSp add">
        <pc:chgData name="Tirza Volk" userId="13ba4728-f923-435f-b247-43392033e2c3" providerId="ADAL" clId="{7442CE9D-3271-41CF-8C6C-3910021321F0}" dt="2025-11-13T12:36:50.136" v="158" actId="207"/>
        <pc:sldMkLst>
          <pc:docMk/>
          <pc:sldMk cId="2901135913" sldId="322"/>
        </pc:sldMkLst>
        <pc:spChg chg="mod">
          <ac:chgData name="Tirza Volk" userId="13ba4728-f923-435f-b247-43392033e2c3" providerId="ADAL" clId="{7442CE9D-3271-41CF-8C6C-3910021321F0}" dt="2025-11-13T12:36:50.136" v="158" actId="207"/>
          <ac:spMkLst>
            <pc:docMk/>
            <pc:sldMk cId="2901135913" sldId="322"/>
            <ac:spMk id="3" creationId="{00000000-0000-0000-0000-000000000000}"/>
          </ac:spMkLst>
        </pc:spChg>
      </pc:sldChg>
      <pc:sldChg chg="add">
        <pc:chgData name="Tirza Volk" userId="13ba4728-f923-435f-b247-43392033e2c3" providerId="ADAL" clId="{7442CE9D-3271-41CF-8C6C-3910021321F0}" dt="2025-11-13T12:48:42.160" v="244"/>
        <pc:sldMkLst>
          <pc:docMk/>
          <pc:sldMk cId="1565746631" sldId="324"/>
        </pc:sldMkLst>
      </pc:sldChg>
      <pc:sldChg chg="modSp add mod">
        <pc:chgData name="Tirza Volk" userId="13ba4728-f923-435f-b247-43392033e2c3" providerId="ADAL" clId="{7442CE9D-3271-41CF-8C6C-3910021321F0}" dt="2025-11-13T12:34:10.646" v="150" actId="207"/>
        <pc:sldMkLst>
          <pc:docMk/>
          <pc:sldMk cId="2303175065" sldId="325"/>
        </pc:sldMkLst>
        <pc:spChg chg="mod">
          <ac:chgData name="Tirza Volk" userId="13ba4728-f923-435f-b247-43392033e2c3" providerId="ADAL" clId="{7442CE9D-3271-41CF-8C6C-3910021321F0}" dt="2025-11-13T12:34:10.646" v="150" actId="207"/>
          <ac:spMkLst>
            <pc:docMk/>
            <pc:sldMk cId="2303175065" sldId="325"/>
            <ac:spMk id="3" creationId="{F968363A-AB9D-2955-F043-209D688B9A7B}"/>
          </ac:spMkLst>
        </pc:spChg>
      </pc:sldChg>
      <pc:sldChg chg="modSp add mod">
        <pc:chgData name="Tirza Volk" userId="13ba4728-f923-435f-b247-43392033e2c3" providerId="ADAL" clId="{7442CE9D-3271-41CF-8C6C-3910021321F0}" dt="2025-11-13T12:50:51.325" v="256" actId="12"/>
        <pc:sldMkLst>
          <pc:docMk/>
          <pc:sldMk cId="2002375968" sldId="327"/>
        </pc:sldMkLst>
        <pc:spChg chg="mod">
          <ac:chgData name="Tirza Volk" userId="13ba4728-f923-435f-b247-43392033e2c3" providerId="ADAL" clId="{7442CE9D-3271-41CF-8C6C-3910021321F0}" dt="2025-11-13T12:50:51.325" v="256" actId="12"/>
          <ac:spMkLst>
            <pc:docMk/>
            <pc:sldMk cId="2002375968" sldId="327"/>
            <ac:spMk id="3" creationId="{1C8ACF7F-D071-171C-4EB9-055D1867B79F}"/>
          </ac:spMkLst>
        </pc:spChg>
      </pc:sldChg>
      <pc:sldChg chg="modSp add mod">
        <pc:chgData name="Tirza Volk" userId="13ba4728-f923-435f-b247-43392033e2c3" providerId="ADAL" clId="{7442CE9D-3271-41CF-8C6C-3910021321F0}" dt="2025-11-13T12:51:49.873" v="262" actId="1076"/>
        <pc:sldMkLst>
          <pc:docMk/>
          <pc:sldMk cId="660324872" sldId="328"/>
        </pc:sldMkLst>
        <pc:spChg chg="mod">
          <ac:chgData name="Tirza Volk" userId="13ba4728-f923-435f-b247-43392033e2c3" providerId="ADAL" clId="{7442CE9D-3271-41CF-8C6C-3910021321F0}" dt="2025-11-13T12:51:44.155" v="261" actId="207"/>
          <ac:spMkLst>
            <pc:docMk/>
            <pc:sldMk cId="660324872" sldId="328"/>
            <ac:spMk id="3" creationId="{98BE0050-B364-E0CB-A542-F31B66905F8B}"/>
          </ac:spMkLst>
        </pc:spChg>
        <pc:picChg chg="mod">
          <ac:chgData name="Tirza Volk" userId="13ba4728-f923-435f-b247-43392033e2c3" providerId="ADAL" clId="{7442CE9D-3271-41CF-8C6C-3910021321F0}" dt="2025-11-13T12:51:49.873" v="262" actId="1076"/>
          <ac:picMkLst>
            <pc:docMk/>
            <pc:sldMk cId="660324872" sldId="328"/>
            <ac:picMk id="5" creationId="{4F872698-689C-8F87-6CB7-BA1B477F18FA}"/>
          </ac:picMkLst>
        </pc:picChg>
      </pc:sldChg>
      <pc:sldChg chg="modSp add mod">
        <pc:chgData name="Tirza Volk" userId="13ba4728-f923-435f-b247-43392033e2c3" providerId="ADAL" clId="{7442CE9D-3271-41CF-8C6C-3910021321F0}" dt="2025-11-13T12:52:27.344" v="266" actId="207"/>
        <pc:sldMkLst>
          <pc:docMk/>
          <pc:sldMk cId="1280580914" sldId="329"/>
        </pc:sldMkLst>
        <pc:spChg chg="mod">
          <ac:chgData name="Tirza Volk" userId="13ba4728-f923-435f-b247-43392033e2c3" providerId="ADAL" clId="{7442CE9D-3271-41CF-8C6C-3910021321F0}" dt="2025-11-13T12:52:27.344" v="266" actId="207"/>
          <ac:spMkLst>
            <pc:docMk/>
            <pc:sldMk cId="1280580914" sldId="329"/>
            <ac:spMk id="3" creationId="{3C885859-465D-9AD1-2C86-F7DB27260346}"/>
          </ac:spMkLst>
        </pc:spChg>
      </pc:sldChg>
      <pc:sldChg chg="modSp add mod">
        <pc:chgData name="Tirza Volk" userId="13ba4728-f923-435f-b247-43392033e2c3" providerId="ADAL" clId="{7442CE9D-3271-41CF-8C6C-3910021321F0}" dt="2025-11-13T12:53:10.667" v="271" actId="207"/>
        <pc:sldMkLst>
          <pc:docMk/>
          <pc:sldMk cId="2828403444" sldId="330"/>
        </pc:sldMkLst>
        <pc:spChg chg="mod">
          <ac:chgData name="Tirza Volk" userId="13ba4728-f923-435f-b247-43392033e2c3" providerId="ADAL" clId="{7442CE9D-3271-41CF-8C6C-3910021321F0}" dt="2025-11-13T12:53:10.667" v="271" actId="207"/>
          <ac:spMkLst>
            <pc:docMk/>
            <pc:sldMk cId="2828403444" sldId="330"/>
            <ac:spMk id="3" creationId="{CB25033E-611E-45D3-0098-9A43B47E488D}"/>
          </ac:spMkLst>
        </pc:spChg>
      </pc:sldChg>
      <pc:sldChg chg="modSp add mod">
        <pc:chgData name="Tirza Volk" userId="13ba4728-f923-435f-b247-43392033e2c3" providerId="ADAL" clId="{7442CE9D-3271-41CF-8C6C-3910021321F0}" dt="2025-11-13T12:53:03.613" v="270" actId="207"/>
        <pc:sldMkLst>
          <pc:docMk/>
          <pc:sldMk cId="2693271908" sldId="331"/>
        </pc:sldMkLst>
        <pc:spChg chg="mod">
          <ac:chgData name="Tirza Volk" userId="13ba4728-f923-435f-b247-43392033e2c3" providerId="ADAL" clId="{7442CE9D-3271-41CF-8C6C-3910021321F0}" dt="2025-11-13T12:53:03.613" v="270" actId="207"/>
          <ac:spMkLst>
            <pc:docMk/>
            <pc:sldMk cId="2693271908" sldId="331"/>
            <ac:spMk id="3" creationId="{114377D9-B87C-28B8-7193-7636BD5446B9}"/>
          </ac:spMkLst>
        </pc:spChg>
      </pc:sldChg>
      <pc:sldChg chg="add">
        <pc:chgData name="Tirza Volk" userId="13ba4728-f923-435f-b247-43392033e2c3" providerId="ADAL" clId="{7442CE9D-3271-41CF-8C6C-3910021321F0}" dt="2025-11-13T12:45:41.795" v="214"/>
        <pc:sldMkLst>
          <pc:docMk/>
          <pc:sldMk cId="916837158" sldId="332"/>
        </pc:sldMkLst>
      </pc:sldChg>
      <pc:sldChg chg="modSp add mod">
        <pc:chgData name="Tirza Volk" userId="13ba4728-f923-435f-b247-43392033e2c3" providerId="ADAL" clId="{7442CE9D-3271-41CF-8C6C-3910021321F0}" dt="2025-11-13T12:49:01.412" v="247" actId="12"/>
        <pc:sldMkLst>
          <pc:docMk/>
          <pc:sldMk cId="2710743991" sldId="333"/>
        </pc:sldMkLst>
        <pc:spChg chg="mod">
          <ac:chgData name="Tirza Volk" userId="13ba4728-f923-435f-b247-43392033e2c3" providerId="ADAL" clId="{7442CE9D-3271-41CF-8C6C-3910021321F0}" dt="2025-11-13T12:49:01.412" v="247" actId="12"/>
          <ac:spMkLst>
            <pc:docMk/>
            <pc:sldMk cId="2710743991" sldId="333"/>
            <ac:spMk id="3" creationId="{E71444EC-91FF-5C85-21C5-3B5F45BFE4E8}"/>
          </ac:spMkLst>
        </pc:spChg>
      </pc:sldChg>
      <pc:sldChg chg="modSp add mod">
        <pc:chgData name="Tirza Volk" userId="13ba4728-f923-435f-b247-43392033e2c3" providerId="ADAL" clId="{7442CE9D-3271-41CF-8C6C-3910021321F0}" dt="2025-11-13T12:49:55.092" v="252" actId="12"/>
        <pc:sldMkLst>
          <pc:docMk/>
          <pc:sldMk cId="2396675464" sldId="334"/>
        </pc:sldMkLst>
        <pc:spChg chg="mod">
          <ac:chgData name="Tirza Volk" userId="13ba4728-f923-435f-b247-43392033e2c3" providerId="ADAL" clId="{7442CE9D-3271-41CF-8C6C-3910021321F0}" dt="2025-11-13T12:49:55.092" v="252" actId="12"/>
          <ac:spMkLst>
            <pc:docMk/>
            <pc:sldMk cId="2396675464" sldId="334"/>
            <ac:spMk id="3" creationId="{286F97C2-E58D-18FE-6019-8CC5CDDAF5BE}"/>
          </ac:spMkLst>
        </pc:spChg>
      </pc:sldChg>
      <pc:sldChg chg="modSp add mod">
        <pc:chgData name="Tirza Volk" userId="13ba4728-f923-435f-b247-43392033e2c3" providerId="ADAL" clId="{7442CE9D-3271-41CF-8C6C-3910021321F0}" dt="2025-11-13T12:48:42.256" v="245" actId="27636"/>
        <pc:sldMkLst>
          <pc:docMk/>
          <pc:sldMk cId="3794963158" sldId="335"/>
        </pc:sldMkLst>
        <pc:spChg chg="mod">
          <ac:chgData name="Tirza Volk" userId="13ba4728-f923-435f-b247-43392033e2c3" providerId="ADAL" clId="{7442CE9D-3271-41CF-8C6C-3910021321F0}" dt="2025-11-13T12:48:42.256" v="245" actId="27636"/>
          <ac:spMkLst>
            <pc:docMk/>
            <pc:sldMk cId="3794963158" sldId="335"/>
            <ac:spMk id="2" creationId="{0F181542-B18B-8009-1EF8-42C4CD77EC9C}"/>
          </ac:spMkLst>
        </pc:spChg>
      </pc:sldChg>
      <pc:sldChg chg="modSp add mod">
        <pc:chgData name="Tirza Volk" userId="13ba4728-f923-435f-b247-43392033e2c3" providerId="ADAL" clId="{7442CE9D-3271-41CF-8C6C-3910021321F0}" dt="2025-11-13T12:52:17.194" v="265" actId="12"/>
        <pc:sldMkLst>
          <pc:docMk/>
          <pc:sldMk cId="2090505029" sldId="336"/>
        </pc:sldMkLst>
        <pc:spChg chg="mod">
          <ac:chgData name="Tirza Volk" userId="13ba4728-f923-435f-b247-43392033e2c3" providerId="ADAL" clId="{7442CE9D-3271-41CF-8C6C-3910021321F0}" dt="2025-11-13T12:52:17.194" v="265" actId="12"/>
          <ac:spMkLst>
            <pc:docMk/>
            <pc:sldMk cId="2090505029" sldId="336"/>
            <ac:spMk id="3" creationId="{5F011980-29A5-BD11-DA6B-90D768BB1BED}"/>
          </ac:spMkLst>
        </pc:spChg>
      </pc:sldChg>
      <pc:sldChg chg="modSp add mod">
        <pc:chgData name="Tirza Volk" userId="13ba4728-f923-435f-b247-43392033e2c3" providerId="ADAL" clId="{7442CE9D-3271-41CF-8C6C-3910021321F0}" dt="2025-11-13T12:40:05.677" v="170" actId="12"/>
        <pc:sldMkLst>
          <pc:docMk/>
          <pc:sldMk cId="1660911608" sldId="339"/>
        </pc:sldMkLst>
        <pc:spChg chg="mod">
          <ac:chgData name="Tirza Volk" userId="13ba4728-f923-435f-b247-43392033e2c3" providerId="ADAL" clId="{7442CE9D-3271-41CF-8C6C-3910021321F0}" dt="2025-11-13T12:40:05.677" v="170" actId="12"/>
          <ac:spMkLst>
            <pc:docMk/>
            <pc:sldMk cId="1660911608" sldId="339"/>
            <ac:spMk id="6" creationId="{E63FD580-D001-0456-D2CE-B9D18CEC13A4}"/>
          </ac:spMkLst>
        </pc:spChg>
      </pc:sldChg>
      <pc:sldChg chg="add">
        <pc:chgData name="Tirza Volk" userId="13ba4728-f923-435f-b247-43392033e2c3" providerId="ADAL" clId="{7442CE9D-3271-41CF-8C6C-3910021321F0}" dt="2025-11-13T12:36:01.096" v="153"/>
        <pc:sldMkLst>
          <pc:docMk/>
          <pc:sldMk cId="1985957543" sldId="340"/>
        </pc:sldMkLst>
      </pc:sldChg>
      <pc:sldChg chg="add">
        <pc:chgData name="Tirza Volk" userId="13ba4728-f923-435f-b247-43392033e2c3" providerId="ADAL" clId="{7442CE9D-3271-41CF-8C6C-3910021321F0}" dt="2025-11-13T12:36:01.096" v="153"/>
        <pc:sldMkLst>
          <pc:docMk/>
          <pc:sldMk cId="14373992" sldId="341"/>
        </pc:sldMkLst>
      </pc:sldChg>
      <pc:sldChg chg="modSp add mod">
        <pc:chgData name="Tirza Volk" userId="13ba4728-f923-435f-b247-43392033e2c3" providerId="ADAL" clId="{7442CE9D-3271-41CF-8C6C-3910021321F0}" dt="2025-11-13T12:36:01.147" v="154" actId="27636"/>
        <pc:sldMkLst>
          <pc:docMk/>
          <pc:sldMk cId="286711843" sldId="342"/>
        </pc:sldMkLst>
        <pc:spChg chg="mod">
          <ac:chgData name="Tirza Volk" userId="13ba4728-f923-435f-b247-43392033e2c3" providerId="ADAL" clId="{7442CE9D-3271-41CF-8C6C-3910021321F0}" dt="2025-11-13T12:36:01.147" v="154" actId="27636"/>
          <ac:spMkLst>
            <pc:docMk/>
            <pc:sldMk cId="286711843" sldId="342"/>
            <ac:spMk id="6" creationId="{AD4B51AE-667D-8ADB-F640-64F700CAECF8}"/>
          </ac:spMkLst>
        </pc:spChg>
      </pc:sldChg>
      <pc:sldChg chg="modSp add mod">
        <pc:chgData name="Tirza Volk" userId="13ba4728-f923-435f-b247-43392033e2c3" providerId="ADAL" clId="{7442CE9D-3271-41CF-8C6C-3910021321F0}" dt="2025-11-13T12:41:53.555" v="175" actId="790"/>
        <pc:sldMkLst>
          <pc:docMk/>
          <pc:sldMk cId="1589643518" sldId="343"/>
        </pc:sldMkLst>
        <pc:spChg chg="mod">
          <ac:chgData name="Tirza Volk" userId="13ba4728-f923-435f-b247-43392033e2c3" providerId="ADAL" clId="{7442CE9D-3271-41CF-8C6C-3910021321F0}" dt="2025-11-13T12:41:53.555" v="175" actId="790"/>
          <ac:spMkLst>
            <pc:docMk/>
            <pc:sldMk cId="1589643518" sldId="343"/>
            <ac:spMk id="2" creationId="{7636705B-D43F-EDE7-67F6-8A093BD64FCD}"/>
          </ac:spMkLst>
        </pc:spChg>
      </pc:sldChg>
      <pc:sldChg chg="add">
        <pc:chgData name="Tirza Volk" userId="13ba4728-f923-435f-b247-43392033e2c3" providerId="ADAL" clId="{7442CE9D-3271-41CF-8C6C-3910021321F0}" dt="2025-11-13T12:38:54.727" v="165"/>
        <pc:sldMkLst>
          <pc:docMk/>
          <pc:sldMk cId="4255495781" sldId="344"/>
        </pc:sldMkLst>
      </pc:sldChg>
      <pc:sldChg chg="modSp add mod">
        <pc:chgData name="Tirza Volk" userId="13ba4728-f923-435f-b247-43392033e2c3" providerId="ADAL" clId="{7442CE9D-3271-41CF-8C6C-3910021321F0}" dt="2025-11-13T12:41:22.325" v="174" actId="12"/>
        <pc:sldMkLst>
          <pc:docMk/>
          <pc:sldMk cId="2300057915" sldId="345"/>
        </pc:sldMkLst>
        <pc:spChg chg="mod">
          <ac:chgData name="Tirza Volk" userId="13ba4728-f923-435f-b247-43392033e2c3" providerId="ADAL" clId="{7442CE9D-3271-41CF-8C6C-3910021321F0}" dt="2025-11-13T12:41:22.325" v="174" actId="12"/>
          <ac:spMkLst>
            <pc:docMk/>
            <pc:sldMk cId="2300057915" sldId="345"/>
            <ac:spMk id="3" creationId="{CC4BA794-607F-94B0-BE1C-0896C3F75F3E}"/>
          </ac:spMkLst>
        </pc:spChg>
      </pc:sldChg>
      <pc:sldChg chg="modSp add mod">
        <pc:chgData name="Tirza Volk" userId="13ba4728-f923-435f-b247-43392033e2c3" providerId="ADAL" clId="{7442CE9D-3271-41CF-8C6C-3910021321F0}" dt="2025-11-13T12:46:15.020" v="218" actId="255"/>
        <pc:sldMkLst>
          <pc:docMk/>
          <pc:sldMk cId="4004192382" sldId="350"/>
        </pc:sldMkLst>
        <pc:spChg chg="mod">
          <ac:chgData name="Tirza Volk" userId="13ba4728-f923-435f-b247-43392033e2c3" providerId="ADAL" clId="{7442CE9D-3271-41CF-8C6C-3910021321F0}" dt="2025-11-13T12:45:20.716" v="213" actId="207"/>
          <ac:spMkLst>
            <pc:docMk/>
            <pc:sldMk cId="4004192382" sldId="350"/>
            <ac:spMk id="2" creationId="{B64FB2B5-0730-8005-6CE7-138DE5A94465}"/>
          </ac:spMkLst>
        </pc:spChg>
        <pc:spChg chg="mod">
          <ac:chgData name="Tirza Volk" userId="13ba4728-f923-435f-b247-43392033e2c3" providerId="ADAL" clId="{7442CE9D-3271-41CF-8C6C-3910021321F0}" dt="2025-11-13T12:46:15.020" v="218" actId="255"/>
          <ac:spMkLst>
            <pc:docMk/>
            <pc:sldMk cId="4004192382" sldId="350"/>
            <ac:spMk id="3" creationId="{FD0D9DB3-601D-E931-46C6-DB8089C0C6E9}"/>
          </ac:spMkLst>
        </pc:spChg>
      </pc:sldChg>
      <pc:sldChg chg="modSp add del mod">
        <pc:chgData name="Tirza Volk" userId="13ba4728-f923-435f-b247-43392033e2c3" providerId="ADAL" clId="{7442CE9D-3271-41CF-8C6C-3910021321F0}" dt="2025-11-13T12:45:48.907" v="217" actId="2696"/>
        <pc:sldMkLst>
          <pc:docMk/>
          <pc:sldMk cId="2541283314" sldId="351"/>
        </pc:sldMkLst>
        <pc:spChg chg="mod">
          <ac:chgData name="Tirza Volk" userId="13ba4728-f923-435f-b247-43392033e2c3" providerId="ADAL" clId="{7442CE9D-3271-41CF-8C6C-3910021321F0}" dt="2025-11-13T12:45:41.854" v="215" actId="27636"/>
          <ac:spMkLst>
            <pc:docMk/>
            <pc:sldMk cId="2541283314" sldId="351"/>
            <ac:spMk id="3" creationId="{FD0D9DB3-601D-E931-46C6-DB8089C0C6E9}"/>
          </ac:spMkLst>
        </pc:spChg>
      </pc:sldChg>
      <pc:sldChg chg="add">
        <pc:chgData name="Tirza Volk" userId="13ba4728-f923-435f-b247-43392033e2c3" providerId="ADAL" clId="{7442CE9D-3271-41CF-8C6C-3910021321F0}" dt="2025-11-13T12:48:42.160" v="244"/>
        <pc:sldMkLst>
          <pc:docMk/>
          <pc:sldMk cId="4286866428" sldId="35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alendroninezuur 70 mg (drank)</c:v>
          </c:tx>
          <c:spPr>
            <a:solidFill>
              <a:schemeClr val="accent1"/>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1'!$C$2:$C$10</c:f>
              <c:numCache>
                <c:formatCode>General</c:formatCode>
                <c:ptCount val="9"/>
                <c:pt idx="2">
                  <c:v>2</c:v>
                </c:pt>
                <c:pt idx="3">
                  <c:v>1</c:v>
                </c:pt>
                <c:pt idx="4">
                  <c:v>1</c:v>
                </c:pt>
              </c:numCache>
            </c:numRef>
          </c:val>
          <c:extLst>
            <c:ext xmlns:c16="http://schemas.microsoft.com/office/drawing/2014/chart" uri="{C3380CC4-5D6E-409C-BE32-E72D297353CC}">
              <c16:uniqueId val="{00000000-7025-4147-9A36-350D540BBD52}"/>
            </c:ext>
          </c:extLst>
        </c:ser>
        <c:ser>
          <c:idx val="1"/>
          <c:order val="1"/>
          <c:tx>
            <c:v>alendroninezuur 70 mg (tablet)</c:v>
          </c:tx>
          <c:spPr>
            <a:solidFill>
              <a:schemeClr val="accent2"/>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1'!$D$2:$D$10</c:f>
              <c:numCache>
                <c:formatCode>General</c:formatCode>
                <c:ptCount val="9"/>
                <c:pt idx="0">
                  <c:v>33</c:v>
                </c:pt>
                <c:pt idx="1">
                  <c:v>3</c:v>
                </c:pt>
                <c:pt idx="2">
                  <c:v>36</c:v>
                </c:pt>
                <c:pt idx="3">
                  <c:v>32</c:v>
                </c:pt>
                <c:pt idx="4">
                  <c:v>29</c:v>
                </c:pt>
                <c:pt idx="5">
                  <c:v>74</c:v>
                </c:pt>
                <c:pt idx="6">
                  <c:v>30</c:v>
                </c:pt>
                <c:pt idx="7">
                  <c:v>28</c:v>
                </c:pt>
                <c:pt idx="8">
                  <c:v>42</c:v>
                </c:pt>
              </c:numCache>
            </c:numRef>
          </c:val>
          <c:extLst>
            <c:ext xmlns:c16="http://schemas.microsoft.com/office/drawing/2014/chart" uri="{C3380CC4-5D6E-409C-BE32-E72D297353CC}">
              <c16:uniqueId val="{00000001-7025-4147-9A36-350D540BBD52}"/>
            </c:ext>
          </c:extLst>
        </c:ser>
        <c:ser>
          <c:idx val="2"/>
          <c:order val="2"/>
          <c:tx>
            <c:v>denosumab</c:v>
          </c:tx>
          <c:spPr>
            <a:solidFill>
              <a:schemeClr val="accent3"/>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1'!$E$2:$E$10</c:f>
              <c:numCache>
                <c:formatCode>General</c:formatCode>
                <c:ptCount val="9"/>
                <c:pt idx="0">
                  <c:v>9</c:v>
                </c:pt>
                <c:pt idx="1">
                  <c:v>1</c:v>
                </c:pt>
                <c:pt idx="2">
                  <c:v>17</c:v>
                </c:pt>
                <c:pt idx="3">
                  <c:v>6</c:v>
                </c:pt>
                <c:pt idx="4">
                  <c:v>11</c:v>
                </c:pt>
                <c:pt idx="5">
                  <c:v>13</c:v>
                </c:pt>
                <c:pt idx="6">
                  <c:v>5</c:v>
                </c:pt>
                <c:pt idx="7">
                  <c:v>15</c:v>
                </c:pt>
                <c:pt idx="8">
                  <c:v>7</c:v>
                </c:pt>
              </c:numCache>
            </c:numRef>
          </c:val>
          <c:extLst>
            <c:ext xmlns:c16="http://schemas.microsoft.com/office/drawing/2014/chart" uri="{C3380CC4-5D6E-409C-BE32-E72D297353CC}">
              <c16:uniqueId val="{00000002-7025-4147-9A36-350D540BBD52}"/>
            </c:ext>
          </c:extLst>
        </c:ser>
        <c:ser>
          <c:idx val="3"/>
          <c:order val="3"/>
          <c:tx>
            <c:v>ibandroninezuur 150 mg</c:v>
          </c:tx>
          <c:spPr>
            <a:solidFill>
              <a:schemeClr val="accent4"/>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1'!$F$2:$F$10</c:f>
              <c:numCache>
                <c:formatCode>General</c:formatCode>
                <c:ptCount val="9"/>
                <c:pt idx="5">
                  <c:v>2</c:v>
                </c:pt>
                <c:pt idx="7">
                  <c:v>2</c:v>
                </c:pt>
              </c:numCache>
            </c:numRef>
          </c:val>
          <c:extLst>
            <c:ext xmlns:c16="http://schemas.microsoft.com/office/drawing/2014/chart" uri="{C3380CC4-5D6E-409C-BE32-E72D297353CC}">
              <c16:uniqueId val="{00000003-7025-4147-9A36-350D540BBD52}"/>
            </c:ext>
          </c:extLst>
        </c:ser>
        <c:ser>
          <c:idx val="4"/>
          <c:order val="4"/>
          <c:tx>
            <c:v>risedroninezuur 35 mg</c:v>
          </c:tx>
          <c:spPr>
            <a:solidFill>
              <a:schemeClr val="accent5"/>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1'!$G$2:$G$10</c:f>
              <c:numCache>
                <c:formatCode>General</c:formatCode>
                <c:ptCount val="9"/>
                <c:pt idx="0">
                  <c:v>5</c:v>
                </c:pt>
                <c:pt idx="1">
                  <c:v>1</c:v>
                </c:pt>
                <c:pt idx="2">
                  <c:v>14</c:v>
                </c:pt>
                <c:pt idx="3">
                  <c:v>2</c:v>
                </c:pt>
                <c:pt idx="4">
                  <c:v>2</c:v>
                </c:pt>
                <c:pt idx="5">
                  <c:v>5</c:v>
                </c:pt>
                <c:pt idx="6">
                  <c:v>2</c:v>
                </c:pt>
                <c:pt idx="7">
                  <c:v>2</c:v>
                </c:pt>
                <c:pt idx="8">
                  <c:v>3</c:v>
                </c:pt>
              </c:numCache>
            </c:numRef>
          </c:val>
          <c:extLst>
            <c:ext xmlns:c16="http://schemas.microsoft.com/office/drawing/2014/chart" uri="{C3380CC4-5D6E-409C-BE32-E72D297353CC}">
              <c16:uniqueId val="{00000004-7025-4147-9A36-350D540BBD52}"/>
            </c:ext>
          </c:extLst>
        </c:ser>
        <c:dLbls>
          <c:showLegendKey val="0"/>
          <c:showVal val="0"/>
          <c:showCatName val="0"/>
          <c:showSerName val="0"/>
          <c:showPercent val="0"/>
          <c:showBubbleSize val="0"/>
        </c:dLbls>
        <c:gapWidth val="150"/>
        <c:overlap val="100"/>
        <c:axId val="897148512"/>
        <c:axId val="897149952"/>
      </c:barChart>
      <c:catAx>
        <c:axId val="897148512"/>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97149952"/>
        <c:crosses val="autoZero"/>
        <c:auto val="1"/>
        <c:lblAlgn val="ctr"/>
        <c:lblOffset val="100"/>
        <c:noMultiLvlLbl val="0"/>
      </c:catAx>
      <c:valAx>
        <c:axId val="8971499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Aantal patienten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97148512"/>
        <c:crosses val="autoZero"/>
        <c:crossBetween val="between"/>
      </c:valAx>
      <c:spPr>
        <a:noFill/>
        <a:ln w="25400">
          <a:noFill/>
        </a:ln>
        <a:effectLst/>
      </c:spPr>
    </c:plotArea>
    <c:legend>
      <c:legendPos val="b"/>
      <c:layout>
        <c:manualLayout>
          <c:xMode val="edge"/>
          <c:yMode val="edge"/>
          <c:x val="1.026557371348826E-3"/>
          <c:y val="0.91872042741202642"/>
          <c:w val="0.99824231891940562"/>
          <c:h val="5.99604505105398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va 50 jr hoge cortico MET medicatie fractuurpr</c:v>
          </c:tx>
          <c:spPr>
            <a:solidFill>
              <a:schemeClr val="accent1"/>
            </a:solidFill>
            <a:ln>
              <a:noFill/>
            </a:ln>
            <a:effectLst/>
          </c:spPr>
          <c:invertIfNegative val="0"/>
          <c:cat>
            <c:strRef>
              <c:f>'Vraag 2'!$B$2:$B$10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2'!$C$2:$C$10</c:f>
              <c:numCache>
                <c:formatCode>General</c:formatCode>
                <c:ptCount val="9"/>
                <c:pt idx="0">
                  <c:v>1</c:v>
                </c:pt>
                <c:pt idx="2">
                  <c:v>6</c:v>
                </c:pt>
                <c:pt idx="3">
                  <c:v>2</c:v>
                </c:pt>
                <c:pt idx="4">
                  <c:v>1</c:v>
                </c:pt>
                <c:pt idx="5">
                  <c:v>3</c:v>
                </c:pt>
                <c:pt idx="6">
                  <c:v>2</c:v>
                </c:pt>
                <c:pt idx="7">
                  <c:v>5</c:v>
                </c:pt>
                <c:pt idx="8">
                  <c:v>5</c:v>
                </c:pt>
              </c:numCache>
            </c:numRef>
          </c:val>
          <c:extLst>
            <c:ext xmlns:c16="http://schemas.microsoft.com/office/drawing/2014/chart" uri="{C3380CC4-5D6E-409C-BE32-E72D297353CC}">
              <c16:uniqueId val="{00000000-05A2-4898-A2B5-A766C18860E8}"/>
            </c:ext>
          </c:extLst>
        </c:ser>
        <c:ser>
          <c:idx val="1"/>
          <c:order val="1"/>
          <c:tx>
            <c:v>va 50 jr hoge cortico ZDR medicatie fractuurpr</c:v>
          </c:tx>
          <c:spPr>
            <a:solidFill>
              <a:schemeClr val="accent2"/>
            </a:solidFill>
            <a:ln>
              <a:noFill/>
            </a:ln>
            <a:effectLst/>
          </c:spPr>
          <c:invertIfNegative val="0"/>
          <c:cat>
            <c:strRef>
              <c:f>'Vraag 2'!$B$2:$B$10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2'!$D$2:$D$10</c:f>
              <c:numCache>
                <c:formatCode>General</c:formatCode>
                <c:ptCount val="9"/>
                <c:pt idx="0">
                  <c:v>6</c:v>
                </c:pt>
                <c:pt idx="2">
                  <c:v>2</c:v>
                </c:pt>
                <c:pt idx="3">
                  <c:v>6</c:v>
                </c:pt>
                <c:pt idx="5">
                  <c:v>3</c:v>
                </c:pt>
                <c:pt idx="6">
                  <c:v>2</c:v>
                </c:pt>
                <c:pt idx="7">
                  <c:v>1</c:v>
                </c:pt>
                <c:pt idx="8">
                  <c:v>2</c:v>
                </c:pt>
              </c:numCache>
            </c:numRef>
          </c:val>
          <c:extLst>
            <c:ext xmlns:c16="http://schemas.microsoft.com/office/drawing/2014/chart" uri="{C3380CC4-5D6E-409C-BE32-E72D297353CC}">
              <c16:uniqueId val="{00000001-05A2-4898-A2B5-A766C18860E8}"/>
            </c:ext>
          </c:extLst>
        </c:ser>
        <c:dLbls>
          <c:showLegendKey val="0"/>
          <c:showVal val="0"/>
          <c:showCatName val="0"/>
          <c:showSerName val="0"/>
          <c:showPercent val="0"/>
          <c:showBubbleSize val="0"/>
        </c:dLbls>
        <c:gapWidth val="150"/>
        <c:overlap val="100"/>
        <c:axId val="1639158384"/>
        <c:axId val="1502826720"/>
      </c:barChart>
      <c:catAx>
        <c:axId val="163915838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502826720"/>
        <c:crosses val="autoZero"/>
        <c:auto val="1"/>
        <c:lblAlgn val="ctr"/>
        <c:lblOffset val="100"/>
        <c:noMultiLvlLbl val="0"/>
      </c:catAx>
      <c:valAx>
        <c:axId val="1502826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Aantal patienten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39158384"/>
        <c:crosses val="autoZero"/>
        <c:crossBetween val="between"/>
      </c:valAx>
      <c:spPr>
        <a:noFill/>
        <a:ln>
          <a:noFill/>
        </a:ln>
        <a:effectLst/>
      </c:spPr>
    </c:plotArea>
    <c:legend>
      <c:legendPos val="b"/>
      <c:layout>
        <c:manualLayout>
          <c:xMode val="edge"/>
          <c:yMode val="edge"/>
          <c:x val="0"/>
          <c:y val="0.90924829345032299"/>
          <c:w val="0.99572896477488182"/>
          <c:h val="6.69481031464490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alendroninezuur 70 mg (drank)</c:v>
          </c:tx>
          <c:spPr>
            <a:solidFill>
              <a:schemeClr val="accent1"/>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1'!$C$2:$C$10</c:f>
              <c:numCache>
                <c:formatCode>General</c:formatCode>
                <c:ptCount val="9"/>
                <c:pt idx="2">
                  <c:v>2</c:v>
                </c:pt>
                <c:pt idx="3">
                  <c:v>1</c:v>
                </c:pt>
                <c:pt idx="4">
                  <c:v>1</c:v>
                </c:pt>
              </c:numCache>
            </c:numRef>
          </c:val>
          <c:extLst>
            <c:ext xmlns:c16="http://schemas.microsoft.com/office/drawing/2014/chart" uri="{C3380CC4-5D6E-409C-BE32-E72D297353CC}">
              <c16:uniqueId val="{00000000-7025-4147-9A36-350D540BBD52}"/>
            </c:ext>
          </c:extLst>
        </c:ser>
        <c:ser>
          <c:idx val="1"/>
          <c:order val="1"/>
          <c:tx>
            <c:v>alendroninezuur 70 mg (tablet)</c:v>
          </c:tx>
          <c:spPr>
            <a:solidFill>
              <a:schemeClr val="accent2"/>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1'!$D$2:$D$10</c:f>
              <c:numCache>
                <c:formatCode>General</c:formatCode>
                <c:ptCount val="9"/>
                <c:pt idx="0">
                  <c:v>33</c:v>
                </c:pt>
                <c:pt idx="1">
                  <c:v>3</c:v>
                </c:pt>
                <c:pt idx="2">
                  <c:v>36</c:v>
                </c:pt>
                <c:pt idx="3">
                  <c:v>32</c:v>
                </c:pt>
                <c:pt idx="4">
                  <c:v>29</c:v>
                </c:pt>
                <c:pt idx="5">
                  <c:v>74</c:v>
                </c:pt>
                <c:pt idx="6">
                  <c:v>30</c:v>
                </c:pt>
                <c:pt idx="7">
                  <c:v>28</c:v>
                </c:pt>
                <c:pt idx="8">
                  <c:v>42</c:v>
                </c:pt>
              </c:numCache>
            </c:numRef>
          </c:val>
          <c:extLst>
            <c:ext xmlns:c16="http://schemas.microsoft.com/office/drawing/2014/chart" uri="{C3380CC4-5D6E-409C-BE32-E72D297353CC}">
              <c16:uniqueId val="{00000001-7025-4147-9A36-350D540BBD52}"/>
            </c:ext>
          </c:extLst>
        </c:ser>
        <c:ser>
          <c:idx val="2"/>
          <c:order val="2"/>
          <c:tx>
            <c:v>denosumab</c:v>
          </c:tx>
          <c:spPr>
            <a:solidFill>
              <a:schemeClr val="accent3"/>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1'!$E$2:$E$10</c:f>
              <c:numCache>
                <c:formatCode>General</c:formatCode>
                <c:ptCount val="9"/>
                <c:pt idx="0">
                  <c:v>9</c:v>
                </c:pt>
                <c:pt idx="1">
                  <c:v>1</c:v>
                </c:pt>
                <c:pt idx="2">
                  <c:v>17</c:v>
                </c:pt>
                <c:pt idx="3">
                  <c:v>6</c:v>
                </c:pt>
                <c:pt idx="4">
                  <c:v>11</c:v>
                </c:pt>
                <c:pt idx="5">
                  <c:v>13</c:v>
                </c:pt>
                <c:pt idx="6">
                  <c:v>5</c:v>
                </c:pt>
                <c:pt idx="7">
                  <c:v>15</c:v>
                </c:pt>
                <c:pt idx="8">
                  <c:v>7</c:v>
                </c:pt>
              </c:numCache>
            </c:numRef>
          </c:val>
          <c:extLst>
            <c:ext xmlns:c16="http://schemas.microsoft.com/office/drawing/2014/chart" uri="{C3380CC4-5D6E-409C-BE32-E72D297353CC}">
              <c16:uniqueId val="{00000002-7025-4147-9A36-350D540BBD52}"/>
            </c:ext>
          </c:extLst>
        </c:ser>
        <c:ser>
          <c:idx val="3"/>
          <c:order val="3"/>
          <c:tx>
            <c:v>ibandroninezuur 150 mg</c:v>
          </c:tx>
          <c:spPr>
            <a:solidFill>
              <a:schemeClr val="accent4"/>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1'!$F$2:$F$10</c:f>
              <c:numCache>
                <c:formatCode>General</c:formatCode>
                <c:ptCount val="9"/>
                <c:pt idx="5">
                  <c:v>2</c:v>
                </c:pt>
                <c:pt idx="7">
                  <c:v>2</c:v>
                </c:pt>
              </c:numCache>
            </c:numRef>
          </c:val>
          <c:extLst>
            <c:ext xmlns:c16="http://schemas.microsoft.com/office/drawing/2014/chart" uri="{C3380CC4-5D6E-409C-BE32-E72D297353CC}">
              <c16:uniqueId val="{00000003-7025-4147-9A36-350D540BBD52}"/>
            </c:ext>
          </c:extLst>
        </c:ser>
        <c:ser>
          <c:idx val="4"/>
          <c:order val="4"/>
          <c:tx>
            <c:v>risedroninezuur 35 mg</c:v>
          </c:tx>
          <c:spPr>
            <a:solidFill>
              <a:schemeClr val="accent5"/>
            </a:solidFill>
            <a:ln>
              <a:noFill/>
            </a:ln>
            <a:effectLst/>
          </c:spPr>
          <c:invertIfNegative val="0"/>
          <c:cat>
            <c:strRef>
              <c:f>'Vraag 1'!$B$2:$B$10</c:f>
              <c:strCache>
                <c:ptCount val="9"/>
                <c:pt idx="0">
                  <c:v>Ekart, VAN DEN, KMAE</c:v>
                </c:pt>
                <c:pt idx="1">
                  <c:v>KOCH, W</c:v>
                </c:pt>
                <c:pt idx="2">
                  <c:v>Leest, VAN DER, M</c:v>
                </c:pt>
                <c:pt idx="3">
                  <c:v>MEETEREN, VAN, MC</c:v>
                </c:pt>
                <c:pt idx="4">
                  <c:v>ROOY, DE, J</c:v>
                </c:pt>
                <c:pt idx="5">
                  <c:v>SCHAAP, D</c:v>
                </c:pt>
                <c:pt idx="6">
                  <c:v>Waart, VAN DER, MAC</c:v>
                </c:pt>
                <c:pt idx="7">
                  <c:v>Wetering, VAN DE, G</c:v>
                </c:pt>
                <c:pt idx="8">
                  <c:v>WIEL, VAN DER, WK</c:v>
                </c:pt>
              </c:strCache>
            </c:strRef>
          </c:cat>
          <c:val>
            <c:numRef>
              <c:f>'Vraag 1'!$G$2:$G$10</c:f>
              <c:numCache>
                <c:formatCode>General</c:formatCode>
                <c:ptCount val="9"/>
                <c:pt idx="0">
                  <c:v>5</c:v>
                </c:pt>
                <c:pt idx="1">
                  <c:v>1</c:v>
                </c:pt>
                <c:pt idx="2">
                  <c:v>14</c:v>
                </c:pt>
                <c:pt idx="3">
                  <c:v>2</c:v>
                </c:pt>
                <c:pt idx="4">
                  <c:v>2</c:v>
                </c:pt>
                <c:pt idx="5">
                  <c:v>5</c:v>
                </c:pt>
                <c:pt idx="6">
                  <c:v>2</c:v>
                </c:pt>
                <c:pt idx="7">
                  <c:v>2</c:v>
                </c:pt>
                <c:pt idx="8">
                  <c:v>3</c:v>
                </c:pt>
              </c:numCache>
            </c:numRef>
          </c:val>
          <c:extLst>
            <c:ext xmlns:c16="http://schemas.microsoft.com/office/drawing/2014/chart" uri="{C3380CC4-5D6E-409C-BE32-E72D297353CC}">
              <c16:uniqueId val="{00000004-7025-4147-9A36-350D540BBD52}"/>
            </c:ext>
          </c:extLst>
        </c:ser>
        <c:dLbls>
          <c:showLegendKey val="0"/>
          <c:showVal val="0"/>
          <c:showCatName val="0"/>
          <c:showSerName val="0"/>
          <c:showPercent val="0"/>
          <c:showBubbleSize val="0"/>
        </c:dLbls>
        <c:gapWidth val="150"/>
        <c:overlap val="100"/>
        <c:axId val="897148512"/>
        <c:axId val="897149952"/>
      </c:barChart>
      <c:catAx>
        <c:axId val="897148512"/>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97149952"/>
        <c:crosses val="autoZero"/>
        <c:auto val="1"/>
        <c:lblAlgn val="ctr"/>
        <c:lblOffset val="100"/>
        <c:noMultiLvlLbl val="0"/>
      </c:catAx>
      <c:valAx>
        <c:axId val="8971499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Aantal patienten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97148512"/>
        <c:crosses val="autoZero"/>
        <c:crossBetween val="between"/>
      </c:valAx>
      <c:spPr>
        <a:noFill/>
        <a:ln w="25400">
          <a:noFill/>
        </a:ln>
        <a:effectLst/>
      </c:spPr>
    </c:plotArea>
    <c:legend>
      <c:legendPos val="b"/>
      <c:layout>
        <c:manualLayout>
          <c:xMode val="edge"/>
          <c:yMode val="edge"/>
          <c:x val="1.026557371348826E-3"/>
          <c:y val="0.91872042741202642"/>
          <c:w val="0.99824231891940562"/>
          <c:h val="5.99604505105398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4EFFF-28A5-8243-E999-0F1B6B974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01492AC6-500E-210C-EF85-CF8E75A65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67E1E-8061-8341-9AE5-45031ABB1EBF}" type="datetimeFigureOut">
              <a:rPr lang="en-NL" smtClean="0"/>
              <a:t>11/13/2025</a:t>
            </a:fld>
            <a:endParaRPr lang="en-NL"/>
          </a:p>
        </p:txBody>
      </p:sp>
      <p:sp>
        <p:nvSpPr>
          <p:cNvPr id="4" name="Footer Placeholder 3">
            <a:extLst>
              <a:ext uri="{FF2B5EF4-FFF2-40B4-BE49-F238E27FC236}">
                <a16:creationId xmlns:a16="http://schemas.microsoft.com/office/drawing/2014/main" id="{20748308-37B8-556B-41B2-BC41AD170E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EB8A5D53-1DB5-F14F-DD2D-18B7D17BA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2665AC-AAFF-B948-B364-1821E9370C0E}" type="slidenum">
              <a:rPr lang="en-NL" smtClean="0"/>
              <a:t>‹nr.›</a:t>
            </a:fld>
            <a:endParaRPr lang="en-NL"/>
          </a:p>
        </p:txBody>
      </p:sp>
    </p:spTree>
    <p:extLst>
      <p:ext uri="{BB962C8B-B14F-4D97-AF65-F5344CB8AC3E}">
        <p14:creationId xmlns:p14="http://schemas.microsoft.com/office/powerpoint/2010/main" val="13613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rial Rounded MT Bold" panose="020F0704030504030204" pitchFamily="34" charset="77"/>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rial Rounded MT Bold" panose="020F0704030504030204" pitchFamily="34" charset="77"/>
              </a:defRPr>
            </a:lvl1pPr>
          </a:lstStyle>
          <a:p>
            <a:fld id="{C93998D4-F452-A34C-89FE-7B3CAAAED7B2}" type="datetimeFigureOut">
              <a:rPr lang="nl-NL" smtClean="0"/>
              <a:pPr/>
              <a:t>13-11-2025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rial Rounded MT Bold" panose="020F0704030504030204" pitchFamily="34" charset="77"/>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rial Rounded MT Bold" panose="020F0704030504030204" pitchFamily="34" charset="77"/>
              </a:defRPr>
            </a:lvl1pPr>
          </a:lstStyle>
          <a:p>
            <a:fld id="{5923C148-4CEE-D941-86BC-F130B0FF8BBF}" type="slidenum">
              <a:rPr lang="nl-NL" smtClean="0"/>
              <a:pPr/>
              <a:t>‹nr.›</a:t>
            </a:fld>
            <a:endParaRPr lang="nl-NL" dirty="0"/>
          </a:p>
        </p:txBody>
      </p:sp>
    </p:spTree>
    <p:extLst>
      <p:ext uri="{BB962C8B-B14F-4D97-AF65-F5344CB8AC3E}">
        <p14:creationId xmlns:p14="http://schemas.microsoft.com/office/powerpoint/2010/main" val="72517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rial Rounded MT Bold" panose="020F0704030504030204" pitchFamily="34" charset="77"/>
        <a:ea typeface="+mn-ea"/>
        <a:cs typeface="+mn-cs"/>
      </a:defRPr>
    </a:lvl1pPr>
    <a:lvl2pPr marL="457200" algn="l" defTabSz="914400" rtl="0" eaLnBrk="1" latinLnBrk="0" hangingPunct="1">
      <a:defRPr sz="1200" b="1" i="0" kern="1200">
        <a:solidFill>
          <a:schemeClr val="tx1"/>
        </a:solidFill>
        <a:latin typeface="Arial Rounded MT Bold" panose="020F0704030504030204" pitchFamily="34" charset="77"/>
        <a:ea typeface="+mn-ea"/>
        <a:cs typeface="+mn-cs"/>
      </a:defRPr>
    </a:lvl2pPr>
    <a:lvl3pPr marL="914400" algn="l" defTabSz="914400" rtl="0" eaLnBrk="1" latinLnBrk="0" hangingPunct="1">
      <a:defRPr sz="1200" b="1" i="0" kern="1200">
        <a:solidFill>
          <a:schemeClr val="tx1"/>
        </a:solidFill>
        <a:latin typeface="Arial Rounded MT Bold" panose="020F0704030504030204" pitchFamily="34" charset="77"/>
        <a:ea typeface="+mn-ea"/>
        <a:cs typeface="+mn-cs"/>
      </a:defRPr>
    </a:lvl3pPr>
    <a:lvl4pPr marL="1371600" algn="l" defTabSz="914400" rtl="0" eaLnBrk="1" latinLnBrk="0" hangingPunct="1">
      <a:defRPr sz="1200" b="1" i="0" kern="1200">
        <a:solidFill>
          <a:schemeClr val="tx1"/>
        </a:solidFill>
        <a:latin typeface="Arial Rounded MT Bold" panose="020F0704030504030204" pitchFamily="34" charset="77"/>
        <a:ea typeface="+mn-ea"/>
        <a:cs typeface="+mn-cs"/>
      </a:defRPr>
    </a:lvl4pPr>
    <a:lvl5pPr marL="1828800" algn="l" defTabSz="914400" rtl="0" eaLnBrk="1" latinLnBrk="0" hangingPunct="1">
      <a:defRPr sz="1200" b="1" i="0" kern="1200">
        <a:solidFill>
          <a:schemeClr val="tx1"/>
        </a:solidFill>
        <a:latin typeface="Arial Rounded MT Bold" panose="020F070403050403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Verdana" pitchFamily="34" charset="0"/>
                <a:ea typeface="Geneva" pitchFamily="29" charset="-128"/>
                <a:cs typeface="Geneva" pitchFamily="29" charset="-128"/>
              </a:rPr>
              <a:t>Na het</a:t>
            </a:r>
            <a:r>
              <a:rPr lang="nl-NL" sz="1200" kern="1200" baseline="0" dirty="0">
                <a:solidFill>
                  <a:schemeClr val="tx1"/>
                </a:solidFill>
                <a:effectLst/>
                <a:latin typeface="Verdana" pitchFamily="34" charset="0"/>
                <a:ea typeface="Geneva" pitchFamily="29" charset="-128"/>
                <a:cs typeface="Geneva" pitchFamily="29" charset="-128"/>
              </a:rPr>
              <a:t> bekijken van het meest recente medicijnjournaal met de laatste medisch-farmaceutische ontwikkelingen, gaat u verder met het inhoudelijke programma over fractuurpreventie.</a:t>
            </a:r>
          </a:p>
          <a:p>
            <a:endParaRPr lang="nl-NL" sz="1200" kern="1200" dirty="0">
              <a:solidFill>
                <a:schemeClr val="tx1"/>
              </a:solidFill>
              <a:effectLst/>
              <a:latin typeface="Verdana" pitchFamily="34" charset="0"/>
              <a:ea typeface="Geneva" pitchFamily="29" charset="-128"/>
              <a:cs typeface="Geneva" pitchFamily="29" charset="-128"/>
            </a:endParaRPr>
          </a:p>
          <a:p>
            <a:r>
              <a:rPr lang="nl-NL" sz="1200" b="0" i="0" u="none" strike="noStrike" kern="1200" baseline="0" dirty="0">
                <a:solidFill>
                  <a:schemeClr val="tx1"/>
                </a:solidFill>
                <a:latin typeface="+mn-lt"/>
                <a:ea typeface="+mn-ea"/>
                <a:cs typeface="+mn-cs"/>
              </a:rPr>
              <a:t>Het programma in deze module richt zich op de indicaties voor fractuurpreventie en het (medicamenteuze) beleid bij een verhoogd fractuurrisico. Aan de hand van een kennistoets bespreekt u eerst een aantal belangrijke aandachtspunten. Vervolgens gebruikt u prescriptiecijfers om te beoordelen of het voorschrijfbeleid van medicatie voor fractuurpreventie in overeenstemming is met de aanbevelingen uit de NHG-Standaard </a:t>
            </a:r>
            <a:r>
              <a:rPr lang="nl-NL" sz="1200" b="0" i="1" u="none" strike="noStrike" kern="1200" baseline="0" dirty="0">
                <a:solidFill>
                  <a:schemeClr val="tx1"/>
                </a:solidFill>
                <a:latin typeface="+mn-lt"/>
                <a:ea typeface="+mn-ea"/>
                <a:cs typeface="+mn-cs"/>
              </a:rPr>
              <a:t>Fractuurpreventie</a:t>
            </a:r>
            <a:r>
              <a:rPr lang="nl-NL" sz="1200" b="0" i="0" u="none" strike="noStrike" kern="1200" baseline="0" dirty="0">
                <a:solidFill>
                  <a:schemeClr val="tx1"/>
                </a:solidFill>
                <a:latin typeface="+mn-lt"/>
                <a:ea typeface="+mn-ea"/>
                <a:cs typeface="+mn-cs"/>
              </a:rPr>
              <a:t> (2024). Tot slot maakt u afspraken over de medicamenteuze aanpak bij fractuurpreventie en het geven van voorlichting.</a:t>
            </a:r>
            <a:endParaRPr lang="nl-NL" sz="1200" kern="1200" dirty="0">
              <a:solidFill>
                <a:schemeClr val="tx1"/>
              </a:solidFill>
              <a:effectLst/>
              <a:latin typeface="Verdana" pitchFamily="34" charset="0"/>
              <a:ea typeface="Geneva" pitchFamily="29" charset="-128"/>
              <a:cs typeface="Geneva" pitchFamily="29" charset="-128"/>
            </a:endParaRP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2</a:t>
            </a:fld>
            <a:endParaRPr lang="nl-NL"/>
          </a:p>
        </p:txBody>
      </p:sp>
    </p:spTree>
    <p:extLst>
      <p:ext uri="{BB962C8B-B14F-4D97-AF65-F5344CB8AC3E}">
        <p14:creationId xmlns:p14="http://schemas.microsoft.com/office/powerpoint/2010/main" val="109641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r>
              <a:rPr lang="nl-NL" sz="1800" dirty="0">
                <a:effectLst/>
                <a:latin typeface="Verdana" panose="020B0604030504040204" pitchFamily="34" charset="0"/>
                <a:ea typeface="Times New Roman" panose="02020603050405020304" pitchFamily="18" charset="0"/>
                <a:cs typeface="Arial" panose="020B0604020202020204" pitchFamily="34" charset="0"/>
              </a:rPr>
              <a:t>Het absolute </a:t>
            </a:r>
            <a:r>
              <a:rPr lang="nl-NL" sz="1800" dirty="0" err="1">
                <a:effectLst/>
                <a:latin typeface="Verdana" panose="020B0604030504040204" pitchFamily="34" charset="0"/>
                <a:ea typeface="Times New Roman" panose="02020603050405020304" pitchFamily="18" charset="0"/>
                <a:cs typeface="Arial" panose="020B0604020202020204" pitchFamily="34" charset="0"/>
              </a:rPr>
              <a:t>tienjaarsrisico</a:t>
            </a:r>
            <a:r>
              <a:rPr lang="nl-NL" sz="1800" dirty="0">
                <a:effectLst/>
                <a:latin typeface="Verdana" panose="020B0604030504040204" pitchFamily="34" charset="0"/>
                <a:ea typeface="Times New Roman" panose="02020603050405020304" pitchFamily="18" charset="0"/>
                <a:cs typeface="Arial" panose="020B0604020202020204" pitchFamily="34" charset="0"/>
              </a:rPr>
              <a:t> op een fractuur is 5 tot 8% voor patiënten tussen 60 en 70 jaar. Het </a:t>
            </a:r>
            <a:r>
              <a:rPr lang="nl-NL" sz="1800" dirty="0" err="1">
                <a:effectLst/>
                <a:latin typeface="Verdana" panose="020B0604030504040204" pitchFamily="34" charset="0"/>
                <a:ea typeface="Times New Roman" panose="02020603050405020304" pitchFamily="18" charset="0"/>
                <a:cs typeface="Arial" panose="020B0604020202020204" pitchFamily="34" charset="0"/>
              </a:rPr>
              <a:t>tienjaarsrisico</a:t>
            </a:r>
            <a:r>
              <a:rPr lang="nl-NL" sz="1800" dirty="0">
                <a:effectLst/>
                <a:latin typeface="Verdana" panose="020B0604030504040204" pitchFamily="34" charset="0"/>
                <a:ea typeface="Times New Roman" panose="02020603050405020304" pitchFamily="18" charset="0"/>
                <a:cs typeface="Arial" panose="020B0604020202020204" pitchFamily="34" charset="0"/>
              </a:rPr>
              <a:t> is afhankelijk van het aantal aanwezige risicofactoren. Deze risicofactoren zijn:</a:t>
            </a:r>
          </a:p>
          <a:p>
            <a:pPr marL="342900" lvl="0" indent="-342900">
              <a:lnSpc>
                <a:spcPct val="115000"/>
              </a:lnSpc>
              <a:buFont typeface="Symbol" panose="05050102010706020507" pitchFamily="18" charset="2"/>
              <a:buChar char=""/>
            </a:pPr>
            <a:r>
              <a:rPr lang="nl-NL" sz="1800" dirty="0">
                <a:effectLst/>
                <a:latin typeface="Verdana" panose="020B0604030504040204" pitchFamily="34" charset="0"/>
                <a:ea typeface="Times New Roman" panose="02020603050405020304" pitchFamily="18" charset="0"/>
                <a:cs typeface="Arial" panose="020B0604020202020204" pitchFamily="34" charset="0"/>
              </a:rPr>
              <a:t>een fractuur in de voorgeschiedenis vanaf het 50e levensjaar </a:t>
            </a:r>
          </a:p>
          <a:p>
            <a:pPr marL="342900" lvl="0" indent="-342900">
              <a:lnSpc>
                <a:spcPct val="115000"/>
              </a:lnSpc>
              <a:buFont typeface="Symbol" panose="05050102010706020507" pitchFamily="18" charset="2"/>
              <a:buChar char=""/>
            </a:pPr>
            <a:r>
              <a:rPr lang="nl-NL" sz="1800" dirty="0">
                <a:effectLst/>
                <a:latin typeface="Verdana" panose="020B0604030504040204" pitchFamily="34" charset="0"/>
                <a:ea typeface="Times New Roman" panose="02020603050405020304" pitchFamily="18" charset="0"/>
                <a:cs typeface="Arial" panose="020B0604020202020204" pitchFamily="34" charset="0"/>
              </a:rPr>
              <a:t>een lichaamsgewicht onder 64 kg </a:t>
            </a:r>
          </a:p>
          <a:p>
            <a:pPr marL="342900" lvl="0" indent="-342900">
              <a:lnSpc>
                <a:spcPct val="115000"/>
              </a:lnSpc>
              <a:buFont typeface="Symbol" panose="05050102010706020507" pitchFamily="18" charset="2"/>
              <a:buChar char=""/>
            </a:pPr>
            <a:r>
              <a:rPr lang="nl-NL" sz="1800" dirty="0">
                <a:effectLst/>
                <a:latin typeface="Verdana" panose="020B0604030504040204" pitchFamily="34" charset="0"/>
                <a:ea typeface="Times New Roman" panose="02020603050405020304" pitchFamily="18" charset="0"/>
                <a:cs typeface="Arial" panose="020B0604020202020204" pitchFamily="34" charset="0"/>
              </a:rPr>
              <a:t>gebruik van een loophulpmiddel </a:t>
            </a:r>
          </a:p>
          <a:p>
            <a:pPr marL="342900" lvl="0" indent="-342900">
              <a:lnSpc>
                <a:spcPct val="115000"/>
              </a:lnSpc>
              <a:buFont typeface="Symbol" panose="05050102010706020507" pitchFamily="18" charset="2"/>
              <a:buChar char=""/>
            </a:pPr>
            <a:r>
              <a:rPr lang="nl-NL" sz="1800" dirty="0">
                <a:effectLst/>
                <a:latin typeface="Verdana" panose="020B0604030504040204" pitchFamily="34" charset="0"/>
                <a:ea typeface="Times New Roman" panose="02020603050405020304" pitchFamily="18" charset="0"/>
                <a:cs typeface="Arial" panose="020B0604020202020204" pitchFamily="34" charset="0"/>
              </a:rPr>
              <a:t>roken </a:t>
            </a:r>
          </a:p>
          <a:p>
            <a:r>
              <a:rPr lang="nl-NL" sz="1800" dirty="0">
                <a:effectLst/>
                <a:latin typeface="Verdana" panose="020B0604030504040204" pitchFamily="34" charset="0"/>
                <a:ea typeface="Times New Roman" panose="02020603050405020304" pitchFamily="18" charset="0"/>
                <a:cs typeface="Arial" panose="020B0604020202020204" pitchFamily="34" charset="0"/>
              </a:rPr>
              <a:t>Het risico is 5% als er geen risicofactoren zijn en 8% bij twee risicofactoren. Het fractuurrisico neemt toe met de leeftijd. Voor patiënten van 70 jaar en ouder bedraagt het risico 11 tot 31%. Het betreft vooral wervelfracturen.</a:t>
            </a: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11</a:t>
            </a:fld>
            <a:endParaRPr lang="nl-NL"/>
          </a:p>
        </p:txBody>
      </p:sp>
    </p:spTree>
    <p:extLst>
      <p:ext uri="{BB962C8B-B14F-4D97-AF65-F5344CB8AC3E}">
        <p14:creationId xmlns:p14="http://schemas.microsoft.com/office/powerpoint/2010/main" val="18027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scorelijst van risicofactoren zijn zeven items opgenomen, waaronder roken en/of alcohol </a:t>
            </a:r>
          </a:p>
          <a:p>
            <a:r>
              <a:rPr lang="nl-NL" dirty="0"/>
              <a:t>≥ 3 E/dag. Van deze zeven items is aangetoond dat ze het fractuurrisico minimaal verdubbelen. De NHG-Standaard </a:t>
            </a:r>
            <a:r>
              <a:rPr lang="nl-NL" i="1" dirty="0"/>
              <a:t>Fractuurpreventie</a:t>
            </a:r>
            <a:r>
              <a:rPr lang="nl-NL" dirty="0"/>
              <a:t> (2024) beveelt aan deze scorelijst van risicofactoren te gebruiken bij patiënten van 60 jaar en ouder met vragen over en/of risicofactoren voor een fractuur (risicogroep 3).</a:t>
            </a: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12</a:t>
            </a:fld>
            <a:endParaRPr lang="nl-NL"/>
          </a:p>
        </p:txBody>
      </p:sp>
    </p:spTree>
    <p:extLst>
      <p:ext uri="{BB962C8B-B14F-4D97-AF65-F5344CB8AC3E}">
        <p14:creationId xmlns:p14="http://schemas.microsoft.com/office/powerpoint/2010/main" val="3660142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13</a:t>
            </a:fld>
            <a:endParaRPr lang="nl-NL"/>
          </a:p>
        </p:txBody>
      </p:sp>
    </p:spTree>
    <p:extLst>
      <p:ext uri="{BB962C8B-B14F-4D97-AF65-F5344CB8AC3E}">
        <p14:creationId xmlns:p14="http://schemas.microsoft.com/office/powerpoint/2010/main" val="42667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patiënten met een indicatie voor medicamenteuze fractuurpreventie is de aanbevolen dosering vitamine D3 800 IE per dag (20 </a:t>
            </a:r>
            <a:r>
              <a:rPr lang="nl-NL" dirty="0" err="1"/>
              <a:t>mcg</a:t>
            </a:r>
            <a:r>
              <a:rPr lang="nl-NL" dirty="0"/>
              <a:t>). De voorkeur gaat uit naar tabletten van 400 of 800 IE. Weekdoseringen zijn aanmerkelijk duurder. Stimuleer patiënten tevens om regelmatig naar buiten te gaan voor blootstelling van de huid aan buitenlicht.</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14</a:t>
            </a:fld>
            <a:endParaRPr lang="nl-NL"/>
          </a:p>
        </p:txBody>
      </p:sp>
    </p:spTree>
    <p:extLst>
      <p:ext uri="{BB962C8B-B14F-4D97-AF65-F5344CB8AC3E}">
        <p14:creationId xmlns:p14="http://schemas.microsoft.com/office/powerpoint/2010/main" val="426565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Behandeling met bisfosfonaten reduceert het risico op een fractuur met maximaal 40%. Bisfosfonaten geven de hoogste risicoreductie voor wervelfracturen (gemiddeld 40%) en heupfracturen (gemiddeld 33%). Het effect is minder groot voor niet-wervelfracturen (gemiddeld 18,5%).</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15</a:t>
            </a:fld>
            <a:endParaRPr lang="nl-NL"/>
          </a:p>
        </p:txBody>
      </p:sp>
    </p:spTree>
    <p:extLst>
      <p:ext uri="{BB962C8B-B14F-4D97-AF65-F5344CB8AC3E}">
        <p14:creationId xmlns:p14="http://schemas.microsoft.com/office/powerpoint/2010/main" val="145827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Verdana" panose="020B0604030504040204" pitchFamily="34" charset="0"/>
                <a:ea typeface="Times New Roman" panose="02020603050405020304" pitchFamily="18" charset="0"/>
                <a:cs typeface="Times New Roman" panose="02020603050405020304" pitchFamily="18" charset="0"/>
              </a:rPr>
              <a:t>De </a:t>
            </a:r>
            <a:r>
              <a:rPr lang="nl-NL" sz="1800" dirty="0">
                <a:effectLst/>
                <a:latin typeface="Verdana" panose="020B0604030504040204" pitchFamily="34" charset="0"/>
                <a:ea typeface="Times New Roman" panose="02020603050405020304" pitchFamily="18" charset="0"/>
                <a:cs typeface="Arial" panose="020B0604020202020204" pitchFamily="34" charset="0"/>
              </a:rPr>
              <a:t>NHG-Standaard </a:t>
            </a:r>
            <a:r>
              <a:rPr lang="nl-NL" sz="1800" i="1" dirty="0">
                <a:effectLst/>
                <a:latin typeface="Verdana" panose="020B0604030504040204" pitchFamily="34" charset="0"/>
                <a:ea typeface="Times New Roman" panose="02020603050405020304" pitchFamily="18" charset="0"/>
                <a:cs typeface="Arial" panose="020B0604020202020204" pitchFamily="34" charset="0"/>
              </a:rPr>
              <a:t>Fractuurpreventie</a:t>
            </a:r>
            <a:r>
              <a:rPr lang="nl-NL" sz="1800" dirty="0">
                <a:effectLst/>
                <a:latin typeface="Verdana" panose="020B0604030504040204" pitchFamily="34" charset="0"/>
                <a:ea typeface="Times New Roman" panose="02020603050405020304" pitchFamily="18" charset="0"/>
                <a:cs typeface="Arial" panose="020B0604020202020204" pitchFamily="34" charset="0"/>
              </a:rPr>
              <a:t> (2024) raadt bij patiënten van 50 tot 60 jaar met vragen over osteoporose aanvullend onderzoek door middel van DXA of ‘</a:t>
            </a:r>
            <a:r>
              <a:rPr lang="nl-NL" sz="1800" dirty="0" err="1">
                <a:effectLst/>
                <a:latin typeface="Verdana" panose="020B0604030504040204" pitchFamily="34" charset="0"/>
                <a:ea typeface="Times New Roman" panose="02020603050405020304" pitchFamily="18" charset="0"/>
                <a:cs typeface="Arial" panose="020B0604020202020204" pitchFamily="34" charset="0"/>
              </a:rPr>
              <a:t>vertebral</a:t>
            </a:r>
            <a:r>
              <a:rPr lang="nl-NL" sz="1800" dirty="0">
                <a:effectLst/>
                <a:latin typeface="Verdana" panose="020B0604030504040204" pitchFamily="34" charset="0"/>
                <a:ea typeface="Times New Roman" panose="02020603050405020304" pitchFamily="18" charset="0"/>
                <a:cs typeface="Arial" panose="020B0604020202020204" pitchFamily="34" charset="0"/>
              </a:rPr>
              <a:t> </a:t>
            </a:r>
            <a:r>
              <a:rPr lang="nl-NL" sz="1800" dirty="0" err="1">
                <a:effectLst/>
                <a:latin typeface="Verdana" panose="020B0604030504040204" pitchFamily="34" charset="0"/>
                <a:ea typeface="Times New Roman" panose="02020603050405020304" pitchFamily="18" charset="0"/>
                <a:cs typeface="Arial" panose="020B0604020202020204" pitchFamily="34" charset="0"/>
              </a:rPr>
              <a:t>fracture</a:t>
            </a:r>
            <a:r>
              <a:rPr lang="nl-NL" sz="1800" dirty="0">
                <a:effectLst/>
                <a:latin typeface="Verdana" panose="020B0604030504040204" pitchFamily="34" charset="0"/>
                <a:ea typeface="Times New Roman" panose="02020603050405020304" pitchFamily="18" charset="0"/>
                <a:cs typeface="Arial" panose="020B0604020202020204" pitchFamily="34" charset="0"/>
              </a:rPr>
              <a:t> assessment’ (VFA) af. Bij deze leeftijdsgroep is het risico op fracturen in het algemeen laag en is het voldoende om leefstijladviezen te geven. Bij een vermoeden van secundaire osteoporose is verwijzing naar de tweede lijn voor verder onderzoek geïndiceerd.  </a:t>
            </a:r>
            <a:r>
              <a:rPr lang="nl-NL" dirty="0">
                <a:effectLst/>
              </a:rPr>
              <a:t> </a:t>
            </a:r>
            <a:r>
              <a:rPr lang="nl-NL" sz="1800" dirty="0">
                <a:effectLst/>
                <a:latin typeface="Verdana" panose="020B0604030504040204" pitchFamily="34" charset="0"/>
                <a:ea typeface="Times New Roman" panose="02020603050405020304" pitchFamily="18" charset="0"/>
                <a:cs typeface="Arial" panose="020B0604020202020204" pitchFamily="34" charset="0"/>
              </a:rPr>
              <a:t>  </a:t>
            </a: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16</a:t>
            </a:fld>
            <a:endParaRPr lang="nl-NL"/>
          </a:p>
        </p:txBody>
      </p:sp>
    </p:spTree>
    <p:extLst>
      <p:ext uri="{BB962C8B-B14F-4D97-AF65-F5344CB8AC3E}">
        <p14:creationId xmlns:p14="http://schemas.microsoft.com/office/powerpoint/2010/main" val="209940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Laat de deelnemers verbeterpunten benoemen. </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Noteer deze op een flap-over.</a:t>
            </a: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17</a:t>
            </a:fld>
            <a:endParaRPr lang="nl-NL"/>
          </a:p>
        </p:txBody>
      </p:sp>
    </p:spTree>
    <p:extLst>
      <p:ext uri="{BB962C8B-B14F-4D97-AF65-F5344CB8AC3E}">
        <p14:creationId xmlns:p14="http://schemas.microsoft.com/office/powerpoint/2010/main" val="3147369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kern="0" spc="0" dirty="0">
                <a:effectLst/>
                <a:latin typeface="Verdana"/>
                <a:ea typeface="Times New Roman"/>
                <a:cs typeface="Times New Roman"/>
              </a:rPr>
              <a:t>Presenteer de grafieken. Bespreek de onderlinge verschillen en ga na in welke mate de deelnemers voorschrijven volgens de adviezen in de NHG-Standaard </a:t>
            </a:r>
            <a:r>
              <a:rPr lang="nl-NL" sz="1200" i="1" kern="0" spc="0" dirty="0">
                <a:effectLst/>
                <a:latin typeface="Verdana"/>
                <a:ea typeface="Times New Roman"/>
                <a:cs typeface="Times New Roman"/>
              </a:rPr>
              <a:t>Fractuurpreventie</a:t>
            </a:r>
            <a:r>
              <a:rPr lang="nl-NL" sz="1200" kern="0" spc="0" dirty="0">
                <a:effectLst/>
                <a:latin typeface="Verdana"/>
                <a:ea typeface="Times New Roman"/>
                <a:cs typeface="Times New Roman"/>
              </a:rPr>
              <a:t> (2024). Laat de huisartsen aangeven waarom zij (eventueel) afwijken en welke problemen zij ervaren met het volgen van het beleid in de NHG-Standaard.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25</a:t>
            </a:fld>
            <a:endParaRPr lang="nl-NL"/>
          </a:p>
        </p:txBody>
      </p:sp>
    </p:spTree>
    <p:extLst>
      <p:ext uri="{BB962C8B-B14F-4D97-AF65-F5344CB8AC3E}">
        <p14:creationId xmlns:p14="http://schemas.microsoft.com/office/powerpoint/2010/main" val="117237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ea typeface="Calibri"/>
                <a:cs typeface="Calibri"/>
              </a:rPr>
              <a:t>Voorbeeld</a:t>
            </a:r>
            <a:r>
              <a:rPr lang="en-US" dirty="0">
                <a:ea typeface="Calibri"/>
                <a:cs typeface="Calibri"/>
              </a:rPr>
              <a:t> wat je </a:t>
            </a:r>
            <a:r>
              <a:rPr lang="en-US" dirty="0" err="1">
                <a:ea typeface="Calibri"/>
                <a:cs typeface="Calibri"/>
              </a:rPr>
              <a:t>kunt</a:t>
            </a:r>
            <a:r>
              <a:rPr lang="en-US" dirty="0">
                <a:ea typeface="Calibri"/>
                <a:cs typeface="Calibri"/>
              </a:rPr>
              <a:t> </a:t>
            </a:r>
            <a:r>
              <a:rPr lang="en-US" dirty="0" err="1">
                <a:ea typeface="Calibri"/>
                <a:cs typeface="Calibri"/>
              </a:rPr>
              <a:t>gebruiken</a:t>
            </a:r>
            <a:r>
              <a:rPr lang="en-US" dirty="0">
                <a:ea typeface="Calibri"/>
                <a:cs typeface="Calibri"/>
              </a:rPr>
              <a:t> </a:t>
            </a:r>
            <a:r>
              <a:rPr lang="en-US" dirty="0" err="1">
                <a:ea typeface="Calibri"/>
                <a:cs typeface="Calibri"/>
              </a:rPr>
              <a:t>tijdens</a:t>
            </a:r>
            <a:r>
              <a:rPr lang="en-US" dirty="0">
                <a:ea typeface="Calibri"/>
                <a:cs typeface="Calibri"/>
              </a:rPr>
              <a:t> de FTO </a:t>
            </a:r>
            <a:r>
              <a:rPr lang="en-US" dirty="0" err="1">
                <a:ea typeface="Calibri"/>
                <a:cs typeface="Calibri"/>
              </a:rPr>
              <a:t>presentatie</a:t>
            </a:r>
            <a:r>
              <a:rPr lang="en-US" dirty="0">
                <a:ea typeface="Calibri"/>
                <a:cs typeface="Calibri"/>
              </a:rPr>
              <a:t> om van </a:t>
            </a:r>
            <a:r>
              <a:rPr lang="en-US" dirty="0" err="1">
                <a:ea typeface="Calibri"/>
                <a:cs typeface="Calibri"/>
              </a:rPr>
              <a:t>hieruit</a:t>
            </a:r>
            <a:r>
              <a:rPr lang="en-US" dirty="0">
                <a:ea typeface="Calibri"/>
                <a:cs typeface="Calibri"/>
              </a:rPr>
              <a:t> </a:t>
            </a:r>
            <a:r>
              <a:rPr lang="en-US" dirty="0" err="1">
                <a:ea typeface="Calibri"/>
                <a:cs typeface="Calibri"/>
              </a:rPr>
              <a:t>werkafspraken</a:t>
            </a:r>
            <a:r>
              <a:rPr lang="en-US" dirty="0">
                <a:ea typeface="Calibri"/>
                <a:cs typeface="Calibri"/>
              </a:rPr>
              <a:t> </a:t>
            </a:r>
            <a:r>
              <a:rPr lang="en-US" dirty="0" err="1">
                <a:ea typeface="Calibri"/>
                <a:cs typeface="Calibri"/>
              </a:rPr>
              <a:t>te</a:t>
            </a:r>
            <a:r>
              <a:rPr lang="en-US" dirty="0">
                <a:ea typeface="Calibri"/>
                <a:cs typeface="Calibri"/>
              </a:rPr>
              <a:t> </a:t>
            </a:r>
            <a:r>
              <a:rPr lang="en-US" dirty="0" err="1">
                <a:ea typeface="Calibri"/>
                <a:cs typeface="Calibri"/>
              </a:rPr>
              <a:t>maken</a:t>
            </a:r>
            <a:r>
              <a:rPr lang="en-US" dirty="0">
                <a:ea typeface="Calibri"/>
                <a:cs typeface="Calibri"/>
              </a:rPr>
              <a:t>.</a:t>
            </a:r>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26</a:t>
            </a:fld>
            <a:endParaRPr lang="nl-NL"/>
          </a:p>
        </p:txBody>
      </p:sp>
    </p:spTree>
    <p:extLst>
      <p:ext uri="{BB962C8B-B14F-4D97-AF65-F5344CB8AC3E}">
        <p14:creationId xmlns:p14="http://schemas.microsoft.com/office/powerpoint/2010/main" val="422805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a typeface="Calibri"/>
                <a:cs typeface="Calibri"/>
              </a:rPr>
              <a:t>Voorbeeld van het voorschrijf beleid in de praktijk --&gt; geeft inzicht. Drank wordt bijna niet voorgeschreven.</a:t>
            </a: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27</a:t>
            </a:fld>
            <a:endParaRPr lang="nl-NL"/>
          </a:p>
        </p:txBody>
      </p:sp>
    </p:spTree>
    <p:extLst>
      <p:ext uri="{BB962C8B-B14F-4D97-AF65-F5344CB8AC3E}">
        <p14:creationId xmlns:p14="http://schemas.microsoft.com/office/powerpoint/2010/main" val="422504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kern="1200" dirty="0">
                <a:solidFill>
                  <a:schemeClr val="tx1"/>
                </a:solidFill>
                <a:effectLst/>
                <a:latin typeface="Verdana" pitchFamily="34" charset="0"/>
                <a:ea typeface="Geneva" pitchFamily="29" charset="-128"/>
              </a:rPr>
              <a:t>Bespreek</a:t>
            </a:r>
            <a:r>
              <a:rPr lang="nl-NL" altLang="nl-NL" sz="1200" kern="1200" baseline="0" dirty="0">
                <a:solidFill>
                  <a:schemeClr val="tx1"/>
                </a:solidFill>
                <a:effectLst/>
                <a:latin typeface="Verdana" pitchFamily="34" charset="0"/>
                <a:ea typeface="Geneva" pitchFamily="29" charset="-128"/>
              </a:rPr>
              <a:t> het doel van de bijeenkomst.</a:t>
            </a:r>
            <a:endParaRPr lang="nl-NL" altLang="nl-NL" dirty="0">
              <a:ea typeface="Geneva" pitchFamily="-108" charset="-128"/>
            </a:endParaRP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3</a:t>
            </a:fld>
            <a:endParaRPr lang="nl-NL"/>
          </a:p>
        </p:txBody>
      </p:sp>
    </p:spTree>
    <p:extLst>
      <p:ext uri="{BB962C8B-B14F-4D97-AF65-F5344CB8AC3E}">
        <p14:creationId xmlns:p14="http://schemas.microsoft.com/office/powerpoint/2010/main" val="2613026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28</a:t>
            </a:fld>
            <a:endParaRPr lang="nl-NL"/>
          </a:p>
        </p:txBody>
      </p:sp>
    </p:spTree>
    <p:extLst>
      <p:ext uri="{BB962C8B-B14F-4D97-AF65-F5344CB8AC3E}">
        <p14:creationId xmlns:p14="http://schemas.microsoft.com/office/powerpoint/2010/main" val="3562012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Maak werkafspraken met de praktijk en apotheek</a:t>
            </a:r>
            <a:endParaRPr lang="nl-NL" dirty="0">
              <a:ea typeface="+mn-ea"/>
              <a:cs typeface="+mn-cs"/>
            </a:endParaRPr>
          </a:p>
          <a:p>
            <a:endParaRPr lang="nl-NL" dirty="0">
              <a:ea typeface="Calibri"/>
              <a:cs typeface="Calibri"/>
            </a:endParaRPr>
          </a:p>
          <a:p>
            <a:r>
              <a:rPr lang="nl-NL" dirty="0">
                <a:ea typeface="Calibri"/>
                <a:cs typeface="Calibri"/>
              </a:rPr>
              <a:t>Voorbeelden van werkafspraken:</a:t>
            </a:r>
          </a:p>
          <a:p>
            <a:r>
              <a:rPr lang="nl-NL" dirty="0">
                <a:solidFill>
                  <a:srgbClr val="222222"/>
                </a:solidFill>
              </a:rPr>
              <a:t>-&gt;5 jaar </a:t>
            </a:r>
            <a:r>
              <a:rPr lang="nl-NL" dirty="0" err="1">
                <a:solidFill>
                  <a:srgbClr val="222222"/>
                </a:solidFill>
              </a:rPr>
              <a:t>bisfosfanaat</a:t>
            </a:r>
            <a:r>
              <a:rPr lang="nl-NL" dirty="0">
                <a:solidFill>
                  <a:srgbClr val="222222"/>
                </a:solidFill>
              </a:rPr>
              <a:t> (via SFK krijgen we hier een patiënten-lijstje uit)</a:t>
            </a:r>
            <a:endParaRPr lang="nl-NL" dirty="0"/>
          </a:p>
          <a:p>
            <a:r>
              <a:rPr lang="nl-NL" dirty="0">
                <a:solidFill>
                  <a:srgbClr val="222222"/>
                </a:solidFill>
              </a:rPr>
              <a:t>-</a:t>
            </a:r>
            <a:r>
              <a:rPr lang="nl-NL" dirty="0" err="1">
                <a:solidFill>
                  <a:srgbClr val="222222"/>
                </a:solidFill>
              </a:rPr>
              <a:t>Prednisolon</a:t>
            </a:r>
            <a:r>
              <a:rPr lang="nl-NL" dirty="0">
                <a:solidFill>
                  <a:srgbClr val="222222"/>
                </a:solidFill>
              </a:rPr>
              <a:t> aantal stootkuren per jaar of langdurig gebruik &gt;2,5mg in kaart brengen. </a:t>
            </a:r>
            <a:endParaRPr lang="nl-NL" dirty="0">
              <a:solidFill>
                <a:srgbClr val="000000"/>
              </a:solidFill>
            </a:endParaRPr>
          </a:p>
          <a:p>
            <a:r>
              <a:rPr lang="nl-NL" dirty="0">
                <a:solidFill>
                  <a:srgbClr val="222222"/>
                </a:solidFill>
              </a:rPr>
              <a:t>-conform nieuwe NHG standaard bij bijwerkingen eerst </a:t>
            </a:r>
            <a:r>
              <a:rPr lang="nl-NL" dirty="0" err="1">
                <a:solidFill>
                  <a:srgbClr val="222222"/>
                </a:solidFill>
              </a:rPr>
              <a:t>alendroninezuur</a:t>
            </a:r>
            <a:r>
              <a:rPr lang="nl-NL" dirty="0">
                <a:solidFill>
                  <a:srgbClr val="222222"/>
                </a:solidFill>
              </a:rPr>
              <a:t> -drank proberen. </a:t>
            </a:r>
            <a:endParaRPr lang="nl-NL" dirty="0">
              <a:solidFill>
                <a:srgbClr val="000000"/>
              </a:solidFill>
            </a:endParaRPr>
          </a:p>
          <a:p>
            <a:r>
              <a:rPr lang="nl-NL" dirty="0">
                <a:solidFill>
                  <a:srgbClr val="222222"/>
                </a:solidFill>
              </a:rPr>
              <a:t>-apotheek doet </a:t>
            </a:r>
            <a:r>
              <a:rPr lang="nl-NL" dirty="0" err="1">
                <a:solidFill>
                  <a:srgbClr val="222222"/>
                </a:solidFill>
              </a:rPr>
              <a:t>prolia</a:t>
            </a:r>
            <a:r>
              <a:rPr lang="nl-NL" dirty="0">
                <a:solidFill>
                  <a:srgbClr val="222222"/>
                </a:solidFill>
              </a:rPr>
              <a:t> zoveel mogelijk in herhaalservice om te voorkomen dat patiënten het te laat komen ophalen. En huisarts plant vast afspraak in.</a:t>
            </a:r>
            <a:endParaRPr lang="nl-NL">
              <a:ea typeface="Calibri"/>
              <a:cs typeface="Calibri"/>
            </a:endParaRPr>
          </a:p>
          <a:p>
            <a:r>
              <a:rPr lang="nl-NL" dirty="0">
                <a:solidFill>
                  <a:srgbClr val="222222"/>
                </a:solidFill>
              </a:rPr>
              <a:t>-Info geven over </a:t>
            </a:r>
            <a:r>
              <a:rPr lang="nl-NL" dirty="0" err="1">
                <a:solidFill>
                  <a:srgbClr val="222222"/>
                </a:solidFill>
              </a:rPr>
              <a:t>prolia</a:t>
            </a:r>
            <a:r>
              <a:rPr lang="nl-NL" dirty="0">
                <a:solidFill>
                  <a:srgbClr val="222222"/>
                </a:solidFill>
              </a:rPr>
              <a:t> bij eerste uitgifte: niet zomaar stoppen en niet te lang uitstellen. Zowel huisarts als apotheek.</a:t>
            </a:r>
            <a:endParaRPr lang="nl-NL" dirty="0"/>
          </a:p>
          <a:p>
            <a:br>
              <a:rPr lang="en-US" dirty="0"/>
            </a:br>
            <a:endParaRPr lang="en-US"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29</a:t>
            </a:fld>
            <a:endParaRPr lang="nl-NL"/>
          </a:p>
        </p:txBody>
      </p:sp>
    </p:spTree>
    <p:extLst>
      <p:ext uri="{BB962C8B-B14F-4D97-AF65-F5344CB8AC3E}">
        <p14:creationId xmlns:p14="http://schemas.microsoft.com/office/powerpoint/2010/main" val="137041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Deel bijlage 3A uit aan alle deelnemers. Vraag de deelnemers de vragen in circa 5 minuten te beantwoorden.</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Bespreek de casuïstiek. Gebruik hierbij de informatie van bijlage 3B. Besteed expliciet aandacht aan het behandelbeleid bij de verschillende risicogroepen.</a:t>
            </a: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30</a:t>
            </a:fld>
            <a:endParaRPr lang="nl-NL"/>
          </a:p>
        </p:txBody>
      </p:sp>
    </p:spTree>
    <p:extLst>
      <p:ext uri="{BB962C8B-B14F-4D97-AF65-F5344CB8AC3E}">
        <p14:creationId xmlns:p14="http://schemas.microsoft.com/office/powerpoint/2010/main" val="3863952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r>
              <a:rPr lang="nl-NL" sz="1800" b="1" dirty="0">
                <a:effectLst/>
                <a:latin typeface="Verdana" panose="020B0604030504040204" pitchFamily="34" charset="0"/>
                <a:ea typeface="Times New Roman" panose="02020603050405020304" pitchFamily="18" charset="0"/>
                <a:cs typeface="Arial" panose="020B0604020202020204" pitchFamily="34" charset="0"/>
              </a:rPr>
              <a:t>In welke risicogroep valt mevrouw De Winter en wat betekent dat voor uw beleid?</a:t>
            </a:r>
            <a:endParaRPr lang="nl-NL" sz="1800" dirty="0">
              <a:effectLst/>
              <a:latin typeface="Verdana" panose="020B0604030504040204" pitchFamily="34" charset="0"/>
              <a:ea typeface="Times New Roman" panose="02020603050405020304" pitchFamily="18" charset="0"/>
              <a:cs typeface="Arial" panose="020B0604020202020204" pitchFamily="34" charset="0"/>
            </a:endParaRPr>
          </a:p>
          <a:p>
            <a:pPr>
              <a:lnSpc>
                <a:spcPct val="115000"/>
              </a:lnSpc>
            </a:pPr>
            <a:r>
              <a:rPr lang="nl-NL" sz="1800" dirty="0">
                <a:effectLst/>
                <a:latin typeface="Verdana" panose="020B0604030504040204" pitchFamily="34" charset="0"/>
                <a:ea typeface="Times New Roman" panose="02020603050405020304" pitchFamily="18" charset="0"/>
                <a:cs typeface="Arial" panose="020B0604020202020204" pitchFamily="34" charset="0"/>
              </a:rPr>
              <a:t>Mevrouw De Winter valt in risicogroep 3 (patiënten van 60 jaar en ouder met vragen en/of risicofactoren voor een fractuur).</a:t>
            </a:r>
            <a:r>
              <a:rPr lang="nl-NL" sz="1800" i="1" dirty="0">
                <a:effectLst/>
                <a:latin typeface="Verdana" panose="020B0604030504040204" pitchFamily="34" charset="0"/>
                <a:ea typeface="Times New Roman" panose="02020603050405020304" pitchFamily="18" charset="0"/>
                <a:cs typeface="Arial" panose="020B0604020202020204" pitchFamily="34" charset="0"/>
              </a:rPr>
              <a:t> </a:t>
            </a:r>
            <a:r>
              <a:rPr lang="nl-NL" sz="1800" dirty="0">
                <a:effectLst/>
                <a:latin typeface="Verdana" panose="020B0604030504040204" pitchFamily="34" charset="0"/>
                <a:ea typeface="Times New Roman" panose="02020603050405020304" pitchFamily="18" charset="0"/>
                <a:cs typeface="Arial" panose="020B0604020202020204" pitchFamily="34" charset="0"/>
              </a:rPr>
              <a:t>De NHG-Standaard </a:t>
            </a:r>
            <a:r>
              <a:rPr lang="nl-NL" sz="1800" i="1" dirty="0">
                <a:effectLst/>
                <a:latin typeface="Verdana" panose="020B0604030504040204" pitchFamily="34" charset="0"/>
                <a:ea typeface="Times New Roman" panose="02020603050405020304" pitchFamily="18" charset="0"/>
                <a:cs typeface="Arial" panose="020B0604020202020204" pitchFamily="34" charset="0"/>
              </a:rPr>
              <a:t>Fractuurpreventie </a:t>
            </a:r>
            <a:r>
              <a:rPr lang="nl-NL" sz="1800" dirty="0">
                <a:effectLst/>
                <a:latin typeface="Verdana" panose="020B0604030504040204" pitchFamily="34" charset="0"/>
                <a:ea typeface="Times New Roman" panose="02020603050405020304" pitchFamily="18" charset="0"/>
                <a:cs typeface="Arial" panose="020B0604020202020204" pitchFamily="34" charset="0"/>
              </a:rPr>
              <a:t>(2024) beveelt aan om bij deze risicogroep altijd een Scorelijst risicofactoren in te vullen. De uitkomst van de scorelijst bepaalt het verdere beleid.</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Verdana" panose="020B0604030504040204" pitchFamily="34" charset="0"/>
                <a:ea typeface="Times New Roman" panose="02020603050405020304" pitchFamily="18" charset="0"/>
                <a:cs typeface="Arial" panose="020B0604020202020204" pitchFamily="34" charset="0"/>
              </a:rPr>
              <a:t>Bij patiënten in risicogroep 3 met een risicoscore van 4 of hoger is een ‘</a:t>
            </a:r>
            <a:r>
              <a:rPr lang="nl-NL" sz="1800" dirty="0" err="1">
                <a:effectLst/>
                <a:latin typeface="Verdana" panose="020B0604030504040204" pitchFamily="34" charset="0"/>
                <a:ea typeface="Times New Roman" panose="02020603050405020304" pitchFamily="18" charset="0"/>
                <a:cs typeface="Arial" panose="020B0604020202020204" pitchFamily="34" charset="0"/>
              </a:rPr>
              <a:t>dual</a:t>
            </a:r>
            <a:r>
              <a:rPr lang="nl-NL" sz="1800" dirty="0">
                <a:effectLst/>
                <a:latin typeface="Verdana" panose="020B0604030504040204" pitchFamily="34" charset="0"/>
                <a:ea typeface="Times New Roman" panose="02020603050405020304" pitchFamily="18" charset="0"/>
                <a:cs typeface="Arial" panose="020B0604020202020204" pitchFamily="34" charset="0"/>
              </a:rPr>
              <a:t>-energy X-</a:t>
            </a:r>
            <a:r>
              <a:rPr lang="nl-NL" sz="1800" dirty="0" err="1">
                <a:effectLst/>
                <a:latin typeface="Verdana" panose="020B0604030504040204" pitchFamily="34" charset="0"/>
                <a:ea typeface="Times New Roman" panose="02020603050405020304" pitchFamily="18" charset="0"/>
                <a:cs typeface="Arial" panose="020B0604020202020204" pitchFamily="34" charset="0"/>
              </a:rPr>
              <a:t>ray</a:t>
            </a:r>
            <a:r>
              <a:rPr lang="nl-NL" sz="1800" dirty="0">
                <a:effectLst/>
                <a:latin typeface="Verdana" panose="020B0604030504040204" pitchFamily="34" charset="0"/>
                <a:ea typeface="Times New Roman" panose="02020603050405020304" pitchFamily="18" charset="0"/>
                <a:cs typeface="Arial" panose="020B0604020202020204" pitchFamily="34" charset="0"/>
              </a:rPr>
              <a:t>-</a:t>
            </a:r>
            <a:r>
              <a:rPr lang="nl-NL" sz="1800" dirty="0" err="1">
                <a:effectLst/>
                <a:latin typeface="Verdana" panose="020B0604030504040204" pitchFamily="34" charset="0"/>
                <a:ea typeface="Times New Roman" panose="02020603050405020304" pitchFamily="18" charset="0"/>
                <a:cs typeface="Arial" panose="020B0604020202020204" pitchFamily="34" charset="0"/>
              </a:rPr>
              <a:t>absorptiometrie</a:t>
            </a:r>
            <a:r>
              <a:rPr lang="nl-NL" sz="1800" dirty="0">
                <a:effectLst/>
                <a:latin typeface="Verdana" panose="020B0604030504040204" pitchFamily="34" charset="0"/>
                <a:ea typeface="Times New Roman" panose="02020603050405020304" pitchFamily="18" charset="0"/>
                <a:cs typeface="Arial" panose="020B0604020202020204" pitchFamily="34" charset="0"/>
              </a:rPr>
              <a:t> (DXA)’ en ‘</a:t>
            </a:r>
            <a:r>
              <a:rPr lang="nl-NL" sz="1800" dirty="0" err="1">
                <a:effectLst/>
                <a:latin typeface="Verdana" panose="020B0604030504040204" pitchFamily="34" charset="0"/>
                <a:ea typeface="Times New Roman" panose="02020603050405020304" pitchFamily="18" charset="0"/>
                <a:cs typeface="Arial" panose="020B0604020202020204" pitchFamily="34" charset="0"/>
              </a:rPr>
              <a:t>vertebral</a:t>
            </a:r>
            <a:r>
              <a:rPr lang="nl-NL" sz="1800" dirty="0">
                <a:effectLst/>
                <a:latin typeface="Verdana" panose="020B0604030504040204" pitchFamily="34" charset="0"/>
                <a:ea typeface="Times New Roman" panose="02020603050405020304" pitchFamily="18" charset="0"/>
                <a:cs typeface="Arial" panose="020B0604020202020204" pitchFamily="34" charset="0"/>
              </a:rPr>
              <a:t> </a:t>
            </a:r>
            <a:r>
              <a:rPr lang="nl-NL" sz="1800" dirty="0" err="1">
                <a:effectLst/>
                <a:latin typeface="Verdana" panose="020B0604030504040204" pitchFamily="34" charset="0"/>
                <a:ea typeface="Times New Roman" panose="02020603050405020304" pitchFamily="18" charset="0"/>
                <a:cs typeface="Arial" panose="020B0604020202020204" pitchFamily="34" charset="0"/>
              </a:rPr>
              <a:t>fracture</a:t>
            </a:r>
            <a:r>
              <a:rPr lang="nl-NL" sz="1800" dirty="0">
                <a:effectLst/>
                <a:latin typeface="Verdana" panose="020B0604030504040204" pitchFamily="34" charset="0"/>
                <a:ea typeface="Times New Roman" panose="02020603050405020304" pitchFamily="18" charset="0"/>
                <a:cs typeface="Arial" panose="020B0604020202020204" pitchFamily="34" charset="0"/>
              </a:rPr>
              <a:t> assessment’ (VFA) geïndiceerd.</a:t>
            </a:r>
          </a:p>
          <a:p>
            <a:endParaRPr lang="nl-NL" dirty="0"/>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31</a:t>
            </a:fld>
            <a:endParaRPr lang="nl-NL"/>
          </a:p>
        </p:txBody>
      </p:sp>
    </p:spTree>
    <p:extLst>
      <p:ext uri="{BB962C8B-B14F-4D97-AF65-F5344CB8AC3E}">
        <p14:creationId xmlns:p14="http://schemas.microsoft.com/office/powerpoint/2010/main" val="1638738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de zeven items in de scorelijst is aangetoond dat ze het fractuurrisico minimaal verdubbelen.</a:t>
            </a:r>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32</a:t>
            </a:fld>
            <a:endParaRPr lang="nl-NL"/>
          </a:p>
        </p:txBody>
      </p:sp>
    </p:spTree>
    <p:extLst>
      <p:ext uri="{BB962C8B-B14F-4D97-AF65-F5344CB8AC3E}">
        <p14:creationId xmlns:p14="http://schemas.microsoft.com/office/powerpoint/2010/main" val="2068615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a typeface="Calibri"/>
                <a:cs typeface="Calibri"/>
              </a:rPr>
              <a:t>Voorbeeld van het voorschrijf beleid in de praktijk --&gt; geeft inzicht. Drank wordt bijna niet voorgeschreven.</a:t>
            </a: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33</a:t>
            </a:fld>
            <a:endParaRPr lang="nl-NL"/>
          </a:p>
        </p:txBody>
      </p:sp>
    </p:spTree>
    <p:extLst>
      <p:ext uri="{BB962C8B-B14F-4D97-AF65-F5344CB8AC3E}">
        <p14:creationId xmlns:p14="http://schemas.microsoft.com/office/powerpoint/2010/main" val="4225044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In welke risicogroep valt mevrouw Terpstra? Wat is uw beleid?</a:t>
            </a:r>
          </a:p>
          <a:p>
            <a:r>
              <a:rPr lang="nl-NL" dirty="0"/>
              <a:t>Mevrouw Terpstra valt in risicogroep 1. Dit zijn patiënten van 50 jaar en ouder met een recente fractuur (&lt; 2 jaar geleden) niet zijnde een fractuur van gelaat, schedel, vingers, tenen en cervicale wervelkolom. Bij alle patiënten in risicogroep 1 is een VFA en DXA geïndiceerd. Bepaling van de risicoscore is daarom niet nodig.</a:t>
            </a:r>
          </a:p>
          <a:p>
            <a:endParaRPr lang="nl-NL" dirty="0"/>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36</a:t>
            </a:fld>
            <a:endParaRPr lang="nl-NL"/>
          </a:p>
        </p:txBody>
      </p:sp>
    </p:spTree>
    <p:extLst>
      <p:ext uri="{BB962C8B-B14F-4D97-AF65-F5344CB8AC3E}">
        <p14:creationId xmlns:p14="http://schemas.microsoft.com/office/powerpoint/2010/main" val="495750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Wat is uw beleid naar aanleiding van deze uitslag? </a:t>
            </a:r>
          </a:p>
          <a:p>
            <a:r>
              <a:rPr lang="nl-NL" dirty="0"/>
              <a:t>Bij patiënten in risicogroep 1 vormt een recente wervelfractuur graad 2 in combinatie met een laagste T-score van -2,0 een indicatie voor medicamenteuze behandeling (zie volgende dia). Als huisarts kunt u de behandeling zelf initiëren. Voordat u start met de medicamenteuze behandeling bespreekt u met mevrouw Terpstra de voor- en nadelen daarvan. Ook bespreekt u het belang van therapietrouw en gaat u na of zij gemotiveerd is om de inname van de medicatie goed uit te voeren.</a:t>
            </a:r>
          </a:p>
          <a:p>
            <a:endParaRPr lang="nl-NL" dirty="0"/>
          </a:p>
          <a:p>
            <a:r>
              <a:rPr lang="nl-NL" dirty="0"/>
              <a:t>Is er een indicatie voor medicamenteuze behandeling? Dan laat u altijd laboratoriumonderzoek uitvoeren, namelijk: </a:t>
            </a:r>
          </a:p>
          <a:p>
            <a:pPr marL="171450" indent="-171450">
              <a:buFont typeface="Arial" panose="020B0604020202020204" pitchFamily="34" charset="0"/>
              <a:buChar char="•"/>
            </a:pPr>
            <a:r>
              <a:rPr lang="nl-NL" dirty="0"/>
              <a:t>vitamine D</a:t>
            </a:r>
          </a:p>
          <a:p>
            <a:pPr marL="171450" indent="-171450">
              <a:buFont typeface="Arial" panose="020B0604020202020204" pitchFamily="34" charset="0"/>
              <a:buChar char="•"/>
            </a:pPr>
            <a:r>
              <a:rPr lang="nl-NL" dirty="0"/>
              <a:t>calcium gecorrigeerd voor albumine (en indien verhoogd: PTH voor onderzoek naar </a:t>
            </a:r>
            <a:r>
              <a:rPr lang="nl-NL" dirty="0" err="1"/>
              <a:t>hyperparathyreoïdie</a:t>
            </a:r>
            <a:r>
              <a:rPr lang="nl-NL" dirty="0"/>
              <a:t>)</a:t>
            </a:r>
          </a:p>
          <a:p>
            <a:pPr marL="171450" indent="-171450">
              <a:buFont typeface="Arial" panose="020B0604020202020204" pitchFamily="34" charset="0"/>
              <a:buChar char="•"/>
            </a:pPr>
            <a:r>
              <a:rPr lang="nl-NL" dirty="0"/>
              <a:t>TSH (en indien afwijkend: vrij T4 voor onderzoek naar hyperthyreoïdie)</a:t>
            </a:r>
          </a:p>
          <a:p>
            <a:pPr marL="171450" indent="-171450">
              <a:buFont typeface="Arial" panose="020B0604020202020204" pitchFamily="34" charset="0"/>
              <a:buChar char="•"/>
            </a:pPr>
            <a:r>
              <a:rPr lang="nl-NL" dirty="0"/>
              <a:t>creatinine en </a:t>
            </a:r>
            <a:r>
              <a:rPr lang="nl-NL" dirty="0" err="1"/>
              <a:t>eGFR</a:t>
            </a:r>
            <a:r>
              <a:rPr lang="nl-NL" dirty="0"/>
              <a:t> (tenzij er een waarde van minder dan een jaar geleden bekend is) </a:t>
            </a:r>
          </a:p>
          <a:p>
            <a:endParaRPr lang="nl-NL" dirty="0"/>
          </a:p>
          <a:p>
            <a:r>
              <a:rPr lang="nl-NL" dirty="0"/>
              <a:t>Naast de medicamenteuze behandeling geeft u vanzelfsprekend ook niet-medicamenteuze adviezen. Bij alle patiënten met een indicatie voor medicamenteuze fractuurpreventie is altijd vitamine D suppletie geïndiceerd. Calciumsuppletie is alleen noodzakelijk als de intake via de voeding onvoldoende is.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37</a:t>
            </a:fld>
            <a:endParaRPr lang="nl-NL"/>
          </a:p>
        </p:txBody>
      </p:sp>
    </p:spTree>
    <p:extLst>
      <p:ext uri="{BB962C8B-B14F-4D97-AF65-F5344CB8AC3E}">
        <p14:creationId xmlns:p14="http://schemas.microsoft.com/office/powerpoint/2010/main" val="508549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a:t>
            </a:r>
          </a:p>
          <a:p>
            <a:r>
              <a:rPr lang="nl-NL" dirty="0"/>
              <a:t>Ook patiënten met een recente (&lt; 2 jaar) niet-wervelfractuur in combinatie met een laagste T-score van heup of wervelkolom ≤ –2,5 komen in aanmerking voor medicamenteuze behandeling. Deze behandeling vindt echter doorgaans in de tweede lijn plaats.</a:t>
            </a:r>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38</a:t>
            </a:fld>
            <a:endParaRPr lang="nl-NL"/>
          </a:p>
        </p:txBody>
      </p:sp>
    </p:spTree>
    <p:extLst>
      <p:ext uri="{BB962C8B-B14F-4D97-AF65-F5344CB8AC3E}">
        <p14:creationId xmlns:p14="http://schemas.microsoft.com/office/powerpoint/2010/main" val="2878476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Wat is uw medicamenteuze beleid en welke informatie geeft u?</a:t>
            </a:r>
          </a:p>
          <a:p>
            <a:r>
              <a:rPr lang="nl-NL" dirty="0"/>
              <a:t>Als huisarts schrijft u een oraal bisfosfonaat voor (alendroninezuur eenmaal per week 70 mg of risedroninezuur eenmaal per week 35 mg). Als huisarts en als apotheker instrueert u mevrouw Terpstra dat zij de tablet ’s morgens nuchter inneemt met een groot glas kraanwater. Vertel haar dat zij na inname gedurende 30 minuten rechtop moet blijven zitten en nuchter moet blijven. Controleer of mevrouw Terpstra de instructies heeft begrepen, bijvoorbeeld door haar te vragen de instructies te herhalen. Vraag haar ook of zij al weet op welke dag van de week zij de medicatie gaat innemen. U kunt als huisarts en apotheker onderling afspraken maken over wie welke instructies geeft. Maak ook afspraken over informatiebronnen voor de patiënt. Denk aan Apotheek.nl, Thuisarts.nl en de Osteoporose Vereniging. </a:t>
            </a:r>
          </a:p>
          <a:p>
            <a:endParaRPr lang="nl-NL" dirty="0"/>
          </a:p>
          <a:p>
            <a:r>
              <a:rPr lang="nl-NL" b="1" dirty="0"/>
              <a:t>Wanneer vinden de controleafspraken plaats?</a:t>
            </a:r>
          </a:p>
          <a:p>
            <a:r>
              <a:rPr lang="nl-NL" dirty="0"/>
              <a:t>U plant de eerste controleafspraak na drie maanden en daarna jaarlijks. Aandachtspunten bij de controle:</a:t>
            </a:r>
          </a:p>
          <a:p>
            <a:pPr marL="171450" indent="-171450">
              <a:buFont typeface="Arial" panose="020B0604020202020204" pitchFamily="34" charset="0"/>
              <a:buChar char="•"/>
            </a:pPr>
            <a:r>
              <a:rPr lang="nl-NL" dirty="0"/>
              <a:t>tolerantie, therapietrouw, motivatie en correcte inname medicatie</a:t>
            </a:r>
          </a:p>
          <a:p>
            <a:pPr marL="171450" indent="-171450">
              <a:buFont typeface="Arial" panose="020B0604020202020204" pitchFamily="34" charset="0"/>
              <a:buChar char="•"/>
            </a:pPr>
            <a:r>
              <a:rPr lang="nl-NL" dirty="0"/>
              <a:t>adequate inname van vitamine D en calcium </a:t>
            </a:r>
          </a:p>
          <a:p>
            <a:pPr marL="171450" indent="-171450">
              <a:buFont typeface="Arial" panose="020B0604020202020204" pitchFamily="34" charset="0"/>
              <a:buChar char="•"/>
            </a:pPr>
            <a:r>
              <a:rPr lang="nl-NL" dirty="0"/>
              <a:t>nieuwe fracturen en/of risicofactoren</a:t>
            </a:r>
          </a:p>
          <a:p>
            <a:pPr marL="171450" indent="-171450">
              <a:buFont typeface="Arial" panose="020B0604020202020204" pitchFamily="34" charset="0"/>
              <a:buChar char="•"/>
            </a:pPr>
            <a:r>
              <a:rPr lang="nl-NL" dirty="0"/>
              <a:t>meten lichaamslengte </a:t>
            </a:r>
          </a:p>
          <a:p>
            <a:pPr marL="171450" indent="-171450">
              <a:buFont typeface="Arial" panose="020B0604020202020204" pitchFamily="34" charset="0"/>
              <a:buChar char="•"/>
            </a:pPr>
            <a:r>
              <a:rPr lang="nl-NL" dirty="0"/>
              <a:t>bij vermoeden nieuwe fractuur: VFA of röntgenfoto van de thoracale en lumbale wervelkolom </a:t>
            </a:r>
          </a:p>
          <a:p>
            <a:endParaRPr lang="nl-NL" dirty="0"/>
          </a:p>
          <a:p>
            <a:r>
              <a:rPr lang="nl-NL" dirty="0"/>
              <a:t>De behandelduur is initieel vijf jaar. Daarom evalueert u na vijf jaar het bisfosfonaatgebruik. Tevens laat u dan een nieuwe DXA en VFA maken. Een persisterend hoog fractuurrisico (laagste T-score ≤ -2,5  zonder nieuwe wervelfractuur of laagste T-score -2,5 tot -1,5 i.c.m. een wervelfractuur graad 2) is een indicatie om de behandeling met vijf jaar te verlengen. Ook een behandeling met een hoge dosis glucocorticosteroïden langer dan vijf jaar is een indicatie om het gebruik van bisfosfonaten na vijf jaar te continueren.</a:t>
            </a:r>
          </a:p>
          <a:p>
            <a:r>
              <a:rPr lang="nl-NL" dirty="0"/>
              <a:t> </a:t>
            </a:r>
          </a:p>
          <a:p>
            <a:r>
              <a:rPr lang="nl-NL" b="1" dirty="0"/>
              <a:t>Verandert uw beleid als mevrouw Terpstra een eGFR lager dan 30 ml/min/1,73 m</a:t>
            </a:r>
            <a:r>
              <a:rPr lang="nl-NL" b="1" baseline="30000" dirty="0"/>
              <a:t>2</a:t>
            </a:r>
            <a:r>
              <a:rPr lang="nl-NL" b="1" dirty="0"/>
              <a:t> heeft? </a:t>
            </a:r>
          </a:p>
          <a:p>
            <a:r>
              <a:rPr lang="nl-NL" dirty="0"/>
              <a:t>Een eGFR onder 30 ml/min/1,73 m</a:t>
            </a:r>
            <a:r>
              <a:rPr lang="nl-NL" baseline="30000" dirty="0"/>
              <a:t>2</a:t>
            </a:r>
            <a:r>
              <a:rPr lang="nl-NL" dirty="0"/>
              <a:t> is een contra-indicatie voor het gebruik van bisfosfonaten. In dat geval verwijst u mevrouw Terpstra naar de tweede lijn voor een behandeling met denosumab. Het voorschrijven van denosumab is facultatief voor de huisarts. Het advies is om dit als huisarts alleen te doen bij patiënten ouder dan 75 jaar of bij een beperkte levensverwachting. Na het staken van denosumab is namelijk altijd nabehandeling met een bisfosfonaat, meestal zoledroninezuur i.v., nodig. Behandeling met zoledroninezuur i.v. vindt plaats in de tweede lijn.</a:t>
            </a:r>
          </a:p>
          <a:p>
            <a:endParaRPr lang="nl-NL" dirty="0"/>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40</a:t>
            </a:fld>
            <a:endParaRPr lang="nl-NL"/>
          </a:p>
        </p:txBody>
      </p:sp>
    </p:spTree>
    <p:extLst>
      <p:ext uri="{BB962C8B-B14F-4D97-AF65-F5344CB8AC3E}">
        <p14:creationId xmlns:p14="http://schemas.microsoft.com/office/powerpoint/2010/main" val="180052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2020 waren in de huisartsenpraktijk naar schatting ruim 500.000 patiënten bekend met osteoporose. In de periode 2011-2020 nam het aantal door de huisarts nieuw gediagnosticeerde gevallen van osteoporose onder vrouwen af met bijna 50% en onder mannen met ruim 20%. Het Verbetersignalement </a:t>
            </a:r>
            <a:r>
              <a:rPr lang="nl-NL" i="1" dirty="0"/>
              <a:t>Osteoporose</a:t>
            </a:r>
            <a:r>
              <a:rPr lang="nl-NL" dirty="0"/>
              <a:t> (2020) concludeerde echter dat de diagnostiek van osteoporose vaak niet (tijdig) gebeurt. Te weinig patiënten ondergaan een botdichtheidsmeting als zij daarvoor in aanmerking komen en er vindt onvoldoende onderzoek plaats naar wervelfracturen.</a:t>
            </a:r>
          </a:p>
          <a:p>
            <a:endParaRPr lang="nl-NL" dirty="0"/>
          </a:p>
          <a:p>
            <a:r>
              <a:rPr lang="nl-NL" dirty="0"/>
              <a:t>Naast onderdiagnostiek is er ook sprake van onderbehandeling. De behandeling van osteoporose kan bestaan uit leefstijladviezen, maatregelen voor valpreventie en medicatie. Het aantal patiënten in Nederland dat medicatie voor fractuurpreventie gebruikt, daalde van 270.000 in 2012 naar 228.000 in 2023 (</a:t>
            </a:r>
            <a:r>
              <a:rPr lang="nl-NL" dirty="0" err="1"/>
              <a:t>GIPdatabank</a:t>
            </a:r>
            <a:r>
              <a:rPr lang="nl-NL" dirty="0"/>
              <a:t> 2024). Dit is in tegenspraak met de demografische ontwikkelingen die een toename van het aantal personen met osteoporose aannemelijk maken. Uit het Verbetersignalement </a:t>
            </a:r>
            <a:r>
              <a:rPr lang="nl-NL" i="1" dirty="0"/>
              <a:t>Osteoporose</a:t>
            </a:r>
            <a:r>
              <a:rPr lang="nl-NL" dirty="0"/>
              <a:t> (2020) blijkt dat patiënten met </a:t>
            </a:r>
            <a:r>
              <a:rPr lang="nl-NL" dirty="0" err="1"/>
              <a:t>glucocorticosteroïden</a:t>
            </a:r>
            <a:r>
              <a:rPr lang="nl-NL" dirty="0"/>
              <a:t> vaak geen preventieve medicatie gebruiken. Ook 50-plussers krijgen na een botbreuk in de tweede lijn onvoldoende preventieve medicatie voorgeschreven.  Patiënten die wel medicatie voor fractuurpreventie gebruiken stoppen bovendien vaak voortijdig. </a:t>
            </a:r>
          </a:p>
          <a:p>
            <a:endParaRPr lang="nl-NL" dirty="0"/>
          </a:p>
          <a:p>
            <a:r>
              <a:rPr lang="nl-NL" dirty="0"/>
              <a:t>Om onderdiagnostiek en onderbehandeling tegen te gaan is het belangrijk alert te zijn op risicogroepen voor osteoporose, zoals langdurige gebruikers van glucocorticosteroïden . Om voortijdig staken van medicatie voor fractuurpreventie te voorkómen kunnen huisartsen en apothekers bovendien afspraken maken over de informatieverstrekking aan patiënten over deze medicatie en het stimuleren van de therapietrouw.</a:t>
            </a: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4</a:t>
            </a:fld>
            <a:endParaRPr lang="nl-NL"/>
          </a:p>
        </p:txBody>
      </p:sp>
    </p:spTree>
    <p:extLst>
      <p:ext uri="{BB962C8B-B14F-4D97-AF65-F5344CB8AC3E}">
        <p14:creationId xmlns:p14="http://schemas.microsoft.com/office/powerpoint/2010/main" val="3246949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Komt meneer Özdemir in aanmerking voor medicatie voor fractuurpreventie? Indien ja, start u zelf medicatie of verwijst u hem naar de tweede lijn?</a:t>
            </a:r>
          </a:p>
          <a:p>
            <a:r>
              <a:rPr lang="nl-NL" dirty="0"/>
              <a:t>Meneer Özdemir komt in aanmerking voor medicatie ter preventie van osteoporose. Hij valt in risicogroep 2. Dat zijn patiënten van 40 jaar en ouder die langdurig (≥ 3 maanden) systemische </a:t>
            </a:r>
            <a:r>
              <a:rPr lang="nl-NL" dirty="0" err="1"/>
              <a:t>glucocorticosteroïden</a:t>
            </a:r>
            <a:r>
              <a:rPr lang="nl-NL" dirty="0"/>
              <a:t> gebruiken of aan wie de huisarts vier of meer stootkuren per jaar heeft voorgeschreven. Bij risicogroep 2 is de indicatie voor medicatie voor fractuurpreventie afhankelijk van:</a:t>
            </a:r>
          </a:p>
          <a:p>
            <a:pPr marL="171450" indent="-171450">
              <a:buFont typeface="Arial" panose="020B0604020202020204" pitchFamily="34" charset="0"/>
              <a:buChar char="•"/>
            </a:pPr>
            <a:r>
              <a:rPr lang="nl-NL" dirty="0"/>
              <a:t>de leeftijd van de patiënt </a:t>
            </a:r>
          </a:p>
          <a:p>
            <a:pPr marL="171450" indent="-171450">
              <a:buFont typeface="Arial" panose="020B0604020202020204" pitchFamily="34" charset="0"/>
              <a:buChar char="•"/>
            </a:pPr>
            <a:r>
              <a:rPr lang="nl-NL" dirty="0"/>
              <a:t>de dosering van het glucocorticoïd </a:t>
            </a:r>
          </a:p>
          <a:p>
            <a:pPr marL="171450" indent="-171450">
              <a:buFont typeface="Arial" panose="020B0604020202020204" pitchFamily="34" charset="0"/>
              <a:buChar char="•"/>
            </a:pPr>
            <a:r>
              <a:rPr lang="nl-NL" dirty="0"/>
              <a:t>de botdichtheid </a:t>
            </a:r>
          </a:p>
          <a:p>
            <a:endParaRPr lang="nl-NL" dirty="0"/>
          </a:p>
          <a:p>
            <a:r>
              <a:rPr lang="nl-NL" dirty="0"/>
              <a:t>Zie de NHG-Standaard </a:t>
            </a:r>
            <a:r>
              <a:rPr lang="nl-NL" i="1" dirty="0"/>
              <a:t>Fractuurpreventie </a:t>
            </a:r>
            <a:r>
              <a:rPr lang="nl-NL" dirty="0"/>
              <a:t>(2024) voor behandelcriteria voor patiënten in risicogroep 2. </a:t>
            </a:r>
          </a:p>
          <a:p>
            <a:r>
              <a:rPr lang="nl-NL" dirty="0"/>
              <a:t>Bij patiënten zoals meneer Özdemir met een leeftijd van 50 jaar en ouder die langer dan 3 maanden prednison ≥ 7,5 mg per dag gebruiken is behandeling met medicatie voor fractuurpreventie altijd geïndiceerd. Als huisarts kunt u zelf de medicatie starten. Alvorens u dat doet laat u laboratoriumonderzoek uitvoeren naar onder andere de vitamine D spiegel. Is de vitamine D spiegel &lt; 30 </a:t>
            </a:r>
            <a:r>
              <a:rPr lang="nl-NL" dirty="0" err="1"/>
              <a:t>nmol</a:t>
            </a:r>
            <a:r>
              <a:rPr lang="nl-NL" dirty="0"/>
              <a:t>/l zonder klachten passend bij osteomalacie en met een normaal calcium? Dan start u met 800 IE vitamine D3 per dag en pas na 6 weken met de medicatie voor fractuurpreventie. Leg na de start van de medicatie de uitgangswaarde van de T-score vast met behulp van een DXA/VFA. U geeft alle patiënten die starten met </a:t>
            </a:r>
            <a:r>
              <a:rPr lang="nl-NL" dirty="0" err="1"/>
              <a:t>glucocorticosteroïden</a:t>
            </a:r>
            <a:r>
              <a:rPr lang="nl-NL" dirty="0"/>
              <a:t> ook adviezen over algemene maatregelen ter preventie van fracturen, zoals voldoende vitamine D en calcium, beweging en stoppen met roken.  </a:t>
            </a:r>
          </a:p>
          <a:p>
            <a:endParaRPr lang="nl-NL" dirty="0"/>
          </a:p>
          <a:p>
            <a:r>
              <a:rPr lang="nl-NL" dirty="0"/>
              <a:t>U verwijst patiënten in risicogroep 2 naar de tweede lijn als zij een zeer hoog fractuurrisico hebben in combinatie met:</a:t>
            </a:r>
          </a:p>
          <a:p>
            <a:pPr marL="171450" indent="-171450">
              <a:buFont typeface="Arial" panose="020B0604020202020204" pitchFamily="34" charset="0"/>
              <a:buChar char="•"/>
            </a:pPr>
            <a:r>
              <a:rPr lang="nl-NL" dirty="0"/>
              <a:t>≥ 15 mg prednison/dag (systemisch)</a:t>
            </a:r>
          </a:p>
          <a:p>
            <a:pPr marL="171450" indent="-171450">
              <a:buFont typeface="Arial" panose="020B0604020202020204" pitchFamily="34" charset="0"/>
              <a:buChar char="•"/>
            </a:pPr>
            <a:r>
              <a:rPr lang="nl-NL" dirty="0"/>
              <a:t>hoge ziekteactiviteit </a:t>
            </a:r>
          </a:p>
          <a:p>
            <a:pPr marL="171450" indent="-171450">
              <a:buFont typeface="Arial" panose="020B0604020202020204" pitchFamily="34" charset="0"/>
              <a:buChar char="•"/>
            </a:pPr>
            <a:r>
              <a:rPr lang="nl-NL" dirty="0"/>
              <a:t>leeftijd 75 jaar en ouder</a:t>
            </a:r>
          </a:p>
          <a:p>
            <a:endParaRPr lang="nl-NL" dirty="0"/>
          </a:p>
          <a:p>
            <a:r>
              <a:rPr lang="nl-NL" dirty="0"/>
              <a:t>Als apotheker onderneemt u actie als u signaleert dat bij gebruik van een </a:t>
            </a:r>
            <a:r>
              <a:rPr lang="nl-NL" dirty="0" err="1"/>
              <a:t>glucocorticosteroïd</a:t>
            </a:r>
            <a:r>
              <a:rPr lang="nl-NL" dirty="0"/>
              <a:t> geen medicatie voor fractuurpreventie is gestart als dit wel geïndiceerd is. De Medisch Farmaceutische Beslisregel </a:t>
            </a:r>
            <a:r>
              <a:rPr lang="nl-NL" i="1" dirty="0"/>
              <a:t>Osteoporoseprofylaxe bij corticosteroïdgebruik </a:t>
            </a:r>
            <a:r>
              <a:rPr lang="nl-NL" dirty="0"/>
              <a:t>kan u daarbij ondersteunen. Als apotheker en huisarts kunt u onderling afspraken maken over het handelen van de apotheker als een bisfosfonaat ontbreekt bij risicopatiënten.</a:t>
            </a:r>
          </a:p>
          <a:p>
            <a:endParaRPr lang="nl-NL" dirty="0"/>
          </a:p>
          <a:p>
            <a:r>
              <a:rPr lang="nl-NL" b="1" dirty="0"/>
              <a:t>En wat is uw beleid als meneer Özdemir 45 jaar zou zijn?</a:t>
            </a:r>
          </a:p>
          <a:p>
            <a:r>
              <a:rPr lang="nl-NL" dirty="0"/>
              <a:t>Is meneer Özdemir 45 jaar en gebruikt hij tenminste drie maanden </a:t>
            </a:r>
            <a:r>
              <a:rPr lang="nl-NL" dirty="0" err="1"/>
              <a:t>prednisolon</a:t>
            </a:r>
            <a:r>
              <a:rPr lang="nl-NL" dirty="0"/>
              <a:t> in een dosering van 7,5 tot 15 mg/dag? Dan heeft hij een indicatie voor medicamenteuze fractuurpreventie indien de laagste T-score van de heup of wervelkolom –2,0 of lager is. U vraagt dus eerst een DXA aan.</a:t>
            </a:r>
          </a:p>
          <a:p>
            <a:endParaRPr lang="nl-NL" dirty="0"/>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41</a:t>
            </a:fld>
            <a:endParaRPr lang="nl-NL"/>
          </a:p>
        </p:txBody>
      </p:sp>
    </p:spTree>
    <p:extLst>
      <p:ext uri="{BB962C8B-B14F-4D97-AF65-F5344CB8AC3E}">
        <p14:creationId xmlns:p14="http://schemas.microsoft.com/office/powerpoint/2010/main" val="1980308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Hoe controleert u de therapietrouw?</a:t>
            </a:r>
          </a:p>
          <a:p>
            <a:r>
              <a:rPr lang="nl-NL" dirty="0"/>
              <a:t>Bij de controleafspraken vraagt u na hoe de inname gaat en of meneer Özdemir dit op de juiste wijze doet. U vraagt ook na of hij bijwerkingen ervaart, omdat dit een reden kan zijn voor therapieontrouw. U herhaalt zo nodig de inname-instructies. Bij problemen met de therapietrouw of bij ervaren bijwerkingen kunt u overwegen over te stappen op een ander middel. Zo kunt u bij maagklachten voorstellen over te stappen op </a:t>
            </a:r>
            <a:r>
              <a:rPr lang="nl-NL" dirty="0" err="1"/>
              <a:t>risedroninezuur</a:t>
            </a:r>
            <a:r>
              <a:rPr lang="nl-NL" dirty="0"/>
              <a:t> of </a:t>
            </a:r>
            <a:r>
              <a:rPr lang="nl-NL" dirty="0" err="1"/>
              <a:t>alendroninezuur</a:t>
            </a:r>
            <a:r>
              <a:rPr lang="nl-NL" dirty="0"/>
              <a:t> als drank.</a:t>
            </a:r>
          </a:p>
          <a:p>
            <a:endParaRPr lang="nl-NL" dirty="0"/>
          </a:p>
          <a:p>
            <a:r>
              <a:rPr lang="nl-NL" dirty="0"/>
              <a:t>Ook als apotheker besteedt u bij iedere uitgifte aandacht aan therapietrouw. Bovendien is het belangrijk dat u signaleert als een patiënt de vervolgmedicatie niet tijdig ophaalt. Daarvoor kunt u onder andere gebruik maken van de SFK-rapportage </a:t>
            </a:r>
            <a:r>
              <a:rPr lang="nl-NL" i="1" dirty="0"/>
              <a:t>Therapietrouw</a:t>
            </a:r>
            <a:r>
              <a:rPr lang="nl-NL" dirty="0"/>
              <a:t>. Hiermee monitort u de therapietrouw bij bisfosfonaten en spoort u patiënten op bij wie de therapietrouw verbetering behoeft. Maak als apotheker en huisarts onderling afspraken over maatregelen om de therapietrouw te bevorderen en over informatie-uitwisseling als de therapietrouw onvoldoende is.</a:t>
            </a:r>
          </a:p>
          <a:p>
            <a:endParaRPr lang="nl-NL" dirty="0"/>
          </a:p>
          <a:p>
            <a:r>
              <a:rPr lang="nl-NL" b="1" dirty="0"/>
              <a:t>Wanneer kan meneer Özdemir stoppen met het gebruik van </a:t>
            </a:r>
            <a:r>
              <a:rPr lang="nl-NL" b="1" dirty="0" err="1"/>
              <a:t>alendroninezuur</a:t>
            </a:r>
            <a:r>
              <a:rPr lang="nl-NL" b="1" dirty="0"/>
              <a:t>?</a:t>
            </a:r>
          </a:p>
          <a:p>
            <a:r>
              <a:rPr lang="nl-NL" dirty="0"/>
              <a:t>Op het moment dat meneer Özdemir de prednison volledig heeft afgebouwd evalueert u het gebruik van </a:t>
            </a:r>
            <a:r>
              <a:rPr lang="nl-NL" dirty="0" err="1"/>
              <a:t>alendroninezuur</a:t>
            </a:r>
            <a:r>
              <a:rPr lang="nl-NL" dirty="0"/>
              <a:t>. Dit doet u door middel van een DXA/VFA. Afhankelijk van de hoogte van de laagste T-score en eventuele nieuwe fracturen besluit u of u het gebruik van </a:t>
            </a:r>
            <a:r>
              <a:rPr lang="nl-NL" dirty="0" err="1"/>
              <a:t>alendroninezuur</a:t>
            </a:r>
            <a:r>
              <a:rPr lang="nl-NL" dirty="0"/>
              <a:t> kunt stoppen.  Het is belangrijk om twee tot drie jaar na het stoppen met bisfosfonaten een controle te doen met DXA/VFA en bij een goede uitslag nogmaals na 5 jaar.</a:t>
            </a:r>
          </a:p>
          <a:p>
            <a:endParaRPr lang="nl-NL" dirty="0"/>
          </a:p>
        </p:txBody>
      </p:sp>
      <p:sp>
        <p:nvSpPr>
          <p:cNvPr id="4" name="Tijdelijke aanduiding voor dianummer 3"/>
          <p:cNvSpPr>
            <a:spLocks noGrp="1"/>
          </p:cNvSpPr>
          <p:nvPr>
            <p:ph type="sldNum" sz="quarter" idx="5"/>
          </p:nvPr>
        </p:nvSpPr>
        <p:spPr/>
        <p:txBody>
          <a:bodyPr/>
          <a:lstStyle/>
          <a:p>
            <a:fld id="{5E787314-651B-4846-A996-52F701638BD4}" type="slidenum">
              <a:rPr lang="nl-NL" smtClean="0"/>
              <a:t>42</a:t>
            </a:fld>
            <a:endParaRPr lang="nl-NL"/>
          </a:p>
        </p:txBody>
      </p:sp>
    </p:spTree>
    <p:extLst>
      <p:ext uri="{BB962C8B-B14F-4D97-AF65-F5344CB8AC3E}">
        <p14:creationId xmlns:p14="http://schemas.microsoft.com/office/powerpoint/2010/main" val="3027366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Laat de deelnemers verbeterpunten benoemen. </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Noteer deze op een flap-over.</a:t>
            </a:r>
          </a:p>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43</a:t>
            </a:fld>
            <a:endParaRPr lang="nl-NL"/>
          </a:p>
        </p:txBody>
      </p:sp>
    </p:spTree>
    <p:extLst>
      <p:ext uri="{BB962C8B-B14F-4D97-AF65-F5344CB8AC3E}">
        <p14:creationId xmlns:p14="http://schemas.microsoft.com/office/powerpoint/2010/main" val="1427395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Herhaal kort de genoteerde verbeterpunten. Laat de deelnemers aangeven welke verbeterpunten zij (als eerste) willen aanpakken en welke resultaten zij hiermee willen bereiken.</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Formuleer de beoogde resultaten volgens de SMART (Specifiek, Meetbaar, Acceptabel, Realistisch en Tijdgebonden) principes. Zie </a:t>
            </a:r>
            <a:r>
              <a:rPr lang="nl-NL" sz="1200" b="0" i="0" u="none" strike="noStrike" kern="1200" baseline="0">
                <a:solidFill>
                  <a:schemeClr val="tx1"/>
                </a:solidFill>
                <a:latin typeface="+mn-lt"/>
                <a:ea typeface="+mn-ea"/>
                <a:cs typeface="+mn-cs"/>
              </a:rPr>
              <a:t>bijlage 4B </a:t>
            </a:r>
            <a:r>
              <a:rPr lang="nl-NL" sz="1200" b="0" i="0" u="none" strike="noStrike" kern="1200" baseline="0" dirty="0">
                <a:solidFill>
                  <a:schemeClr val="tx1"/>
                </a:solidFill>
                <a:latin typeface="+mn-lt"/>
                <a:ea typeface="+mn-ea"/>
                <a:cs typeface="+mn-cs"/>
              </a:rPr>
              <a:t>voor voorbeelden van afspraken en resultaatdoelstellingen.</a:t>
            </a: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44</a:t>
            </a:fld>
            <a:endParaRPr lang="nl-NL"/>
          </a:p>
        </p:txBody>
      </p:sp>
    </p:spTree>
    <p:extLst>
      <p:ext uri="{BB962C8B-B14F-4D97-AF65-F5344CB8AC3E}">
        <p14:creationId xmlns:p14="http://schemas.microsoft.com/office/powerpoint/2010/main" val="304438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45</a:t>
            </a:fld>
            <a:endParaRPr lang="nl-NL"/>
          </a:p>
        </p:txBody>
      </p:sp>
    </p:spTree>
    <p:extLst>
      <p:ext uri="{BB962C8B-B14F-4D97-AF65-F5344CB8AC3E}">
        <p14:creationId xmlns:p14="http://schemas.microsoft.com/office/powerpoint/2010/main" val="2624104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46</a:t>
            </a:fld>
            <a:endParaRPr lang="nl-NL"/>
          </a:p>
        </p:txBody>
      </p:sp>
    </p:spTree>
    <p:extLst>
      <p:ext uri="{BB962C8B-B14F-4D97-AF65-F5344CB8AC3E}">
        <p14:creationId xmlns:p14="http://schemas.microsoft.com/office/powerpoint/2010/main" val="1136185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47</a:t>
            </a:fld>
            <a:endParaRPr lang="nl-NL"/>
          </a:p>
        </p:txBody>
      </p:sp>
    </p:spTree>
    <p:extLst>
      <p:ext uri="{BB962C8B-B14F-4D97-AF65-F5344CB8AC3E}">
        <p14:creationId xmlns:p14="http://schemas.microsoft.com/office/powerpoint/2010/main" val="2647457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Laat alle deelnemers hun leermomenten en persoonlijke voornemens benoemen. </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Neem de gezamenlijke afspraken en persoonlijke voornemens op in het verslag. </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Spreek af hoe u de gemaakte afspraken gaat evalueren.</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Stel een datum vast voor de evaluatie van de afspraken. Een voorbeeldprogramma voor de evaluatie vindt u terug in het kader 'Voorbeeld evaluatieprogramma'.</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Deel bijlage 2B, 3B en de grafieken uit. </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Sluit de bijeenkomst af.</a:t>
            </a:r>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48</a:t>
            </a:fld>
            <a:endParaRPr lang="nl-NL"/>
          </a:p>
        </p:txBody>
      </p:sp>
    </p:spTree>
    <p:extLst>
      <p:ext uri="{BB962C8B-B14F-4D97-AF65-F5344CB8AC3E}">
        <p14:creationId xmlns:p14="http://schemas.microsoft.com/office/powerpoint/2010/main" val="1857458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50</a:t>
            </a:fld>
            <a:endParaRPr lang="nl-NL"/>
          </a:p>
        </p:txBody>
      </p:sp>
    </p:spTree>
    <p:extLst>
      <p:ext uri="{BB962C8B-B14F-4D97-AF65-F5344CB8AC3E}">
        <p14:creationId xmlns:p14="http://schemas.microsoft.com/office/powerpoint/2010/main" val="133716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Deel de kennistoets uit (bijlage 2A) en vraag de deelnemers deze in 5 minuten te beantwoorden.</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Bespreek de kennistoets door bij elke vraag een deelnemer naar zijn antwoord te vragen. Vraag vervolgens de overige deelnemers naar afwijkende antwoorden. </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Bekijk of de antwoorden overeenkomen met het beleid uit de NHG-Standaard </a:t>
            </a:r>
            <a:r>
              <a:rPr lang="nl-NL" sz="1200" b="0" i="1" u="none" strike="noStrike" kern="1200" baseline="0" dirty="0">
                <a:solidFill>
                  <a:schemeClr val="tx1"/>
                </a:solidFill>
                <a:latin typeface="+mn-lt"/>
                <a:ea typeface="+mn-ea"/>
                <a:cs typeface="+mn-cs"/>
              </a:rPr>
              <a:t>Fractuurpreventie</a:t>
            </a:r>
            <a:r>
              <a:rPr lang="nl-NL" sz="1200" b="0" i="0" u="none" strike="noStrike" kern="1200" baseline="0" dirty="0">
                <a:solidFill>
                  <a:schemeClr val="tx1"/>
                </a:solidFill>
                <a:latin typeface="+mn-lt"/>
                <a:ea typeface="+mn-ea"/>
                <a:cs typeface="+mn-cs"/>
              </a:rPr>
              <a:t> (2024). Maak hierbij gebruik van de toelichting op de kennistoets (bijlage 2B).</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5</a:t>
            </a:fld>
            <a:endParaRPr lang="nl-NL"/>
          </a:p>
        </p:txBody>
      </p:sp>
    </p:spTree>
    <p:extLst>
      <p:ext uri="{BB962C8B-B14F-4D97-AF65-F5344CB8AC3E}">
        <p14:creationId xmlns:p14="http://schemas.microsoft.com/office/powerpoint/2010/main" val="354030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kern="1200" baseline="0" dirty="0">
                <a:solidFill>
                  <a:srgbClr val="FF0000"/>
                </a:solidFill>
                <a:latin typeface="+mn-lt"/>
                <a:ea typeface="+mn-ea"/>
                <a:cs typeface="+mn-cs"/>
              </a:rPr>
              <a:t>Maakt u gebruik van de Kahoot, dan kunt u de volgende dia’s in deze presentatie verwijderen.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Wilt u gebruik maken van een interactieve kennistoets? Maak dan gebruik van Kahoot. U heeft voor het gebruik van Kahoot een laptop en beamer nodig en per deelnemer een smartphone of tablet.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Instructies voor de voorzitter:</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Klik op de link in de dia.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Log in met </a:t>
            </a:r>
            <a:r>
              <a:rPr lang="en-US" sz="1200" b="0" i="0" u="none" strike="noStrike" kern="1200" baseline="0" dirty="0" err="1">
                <a:solidFill>
                  <a:schemeClr val="tx1"/>
                </a:solidFill>
                <a:latin typeface="+mn-lt"/>
                <a:ea typeface="+mn-ea"/>
                <a:cs typeface="+mn-cs"/>
              </a:rPr>
              <a:t>uw</a:t>
            </a:r>
            <a:r>
              <a:rPr lang="en-US" sz="1200" b="0" i="0" u="none" strike="noStrike" kern="1200" baseline="0" dirty="0">
                <a:solidFill>
                  <a:schemeClr val="tx1"/>
                </a:solidFill>
                <a:latin typeface="+mn-lt"/>
                <a:ea typeface="+mn-ea"/>
                <a:cs typeface="+mn-cs"/>
              </a:rPr>
              <a:t> eigen account.</a:t>
            </a:r>
          </a:p>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Kies</a:t>
            </a:r>
            <a:r>
              <a:rPr lang="en-US" sz="1200" b="0" i="0" u="none" strike="noStrike" kern="1200" baseline="0" dirty="0">
                <a:solidFill>
                  <a:schemeClr val="tx1"/>
                </a:solidFill>
                <a:latin typeface="+mn-lt"/>
                <a:ea typeface="+mn-ea"/>
                <a:cs typeface="+mn-cs"/>
              </a:rPr>
              <a:t> </a:t>
            </a:r>
            <a:r>
              <a:rPr lang="nl-NL" sz="1200" b="0" i="0" u="none" strike="noStrike" kern="1200" baseline="0" dirty="0">
                <a:solidFill>
                  <a:schemeClr val="tx1"/>
                </a:solidFill>
                <a:latin typeface="+mn-lt"/>
                <a:ea typeface="+mn-ea"/>
                <a:cs typeface="+mn-cs"/>
              </a:rPr>
              <a:t>de Klassieke modus.</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Daarna verschijnt een code (game pin) die deelnemers nodig hebben om in te loggen.</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Deelnemers kunnen inloggen via een smartphone of tablet op www.kahoot.it.</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Als iedereen ingelogd is, start u de kennistoets. </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 deelnemers kiezen een antwoord door een optie aan te klikken op de smartphone of tablet.</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Nadat een vraag geweest is, klikt u door naar de volgende vraag.</a:t>
            </a:r>
            <a:endParaRPr lang="nl-NL" b="0" dirty="0"/>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6</a:t>
            </a:fld>
            <a:endParaRPr lang="nl-NL"/>
          </a:p>
        </p:txBody>
      </p:sp>
    </p:spTree>
    <p:extLst>
      <p:ext uri="{BB962C8B-B14F-4D97-AF65-F5344CB8AC3E}">
        <p14:creationId xmlns:p14="http://schemas.microsoft.com/office/powerpoint/2010/main" val="35098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één op de drie mensen van 50 jaar en ouder met een fractuur is sprake van osteoporose. Het aantal patiënten dat een ‘</a:t>
            </a:r>
            <a:r>
              <a:rPr lang="nl-NL" dirty="0" err="1"/>
              <a:t>dual</a:t>
            </a:r>
            <a:r>
              <a:rPr lang="nl-NL" dirty="0"/>
              <a:t>-energy X-</a:t>
            </a:r>
            <a:r>
              <a:rPr lang="nl-NL" dirty="0" err="1"/>
              <a:t>ray</a:t>
            </a:r>
            <a:r>
              <a:rPr lang="nl-NL" dirty="0"/>
              <a:t>-</a:t>
            </a:r>
            <a:r>
              <a:rPr lang="nl-NL" dirty="0" err="1"/>
              <a:t>absorptiometrie</a:t>
            </a:r>
            <a:r>
              <a:rPr lang="nl-NL" dirty="0"/>
              <a:t> (DXA)’ ondergaat na een fractuur is echter laag. Slechts iets meer dan een kwart van de patiënten van 50 jaar en ouder kreeg na een fractuur een DXA (Zorginstituut Nederland, 2019).</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7</a:t>
            </a:fld>
            <a:endParaRPr lang="nl-NL"/>
          </a:p>
        </p:txBody>
      </p:sp>
    </p:spTree>
    <p:extLst>
      <p:ext uri="{BB962C8B-B14F-4D97-AF65-F5344CB8AC3E}">
        <p14:creationId xmlns:p14="http://schemas.microsoft.com/office/powerpoint/2010/main" val="96183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patiënten van 50 jaar en ouder komen wervelfracturen het vaakst voor. Wervelfracturen zijn hoogfrequent aanwezig bij patiënten met </a:t>
            </a:r>
            <a:r>
              <a:rPr lang="nl-NL" dirty="0" err="1"/>
              <a:t>comorbiditeit</a:t>
            </a:r>
            <a:r>
              <a:rPr lang="nl-NL" dirty="0"/>
              <a:t>. Circa 70% van de wervelfracturen geeft geen klachten of symptomen en ontstaat zonder uitlokkend trauma.</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8</a:t>
            </a:fld>
            <a:endParaRPr lang="nl-NL"/>
          </a:p>
        </p:txBody>
      </p:sp>
    </p:spTree>
    <p:extLst>
      <p:ext uri="{BB962C8B-B14F-4D97-AF65-F5344CB8AC3E}">
        <p14:creationId xmlns:p14="http://schemas.microsoft.com/office/powerpoint/2010/main" val="133640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recente fractuur is een fractuur die korter dan twee jaar geleden is ontstaan.</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9</a:t>
            </a:fld>
            <a:endParaRPr lang="nl-NL"/>
          </a:p>
        </p:txBody>
      </p:sp>
    </p:spTree>
    <p:extLst>
      <p:ext uri="{BB962C8B-B14F-4D97-AF65-F5344CB8AC3E}">
        <p14:creationId xmlns:p14="http://schemas.microsoft.com/office/powerpoint/2010/main" val="337418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heupfractuur bij één van de ouders verhoogt het fractuurrisico. Dat geldt vooral voor het fractuurrisico bij dochters. Andere typen fracturen bij ouders hebben geen invloed op het fractuurrisico van hun kinderen.</a:t>
            </a:r>
          </a:p>
        </p:txBody>
      </p:sp>
      <p:sp>
        <p:nvSpPr>
          <p:cNvPr id="4" name="Tijdelijke aanduiding voor dianummer 3"/>
          <p:cNvSpPr>
            <a:spLocks noGrp="1"/>
          </p:cNvSpPr>
          <p:nvPr>
            <p:ph type="sldNum" sz="quarter" idx="10"/>
          </p:nvPr>
        </p:nvSpPr>
        <p:spPr/>
        <p:txBody>
          <a:bodyPr/>
          <a:lstStyle/>
          <a:p>
            <a:fld id="{5E787314-651B-4846-A996-52F701638BD4}" type="slidenum">
              <a:rPr lang="nl-NL" smtClean="0"/>
              <a:t>10</a:t>
            </a:fld>
            <a:endParaRPr lang="nl-NL"/>
          </a:p>
        </p:txBody>
      </p:sp>
    </p:spTree>
    <p:extLst>
      <p:ext uri="{BB962C8B-B14F-4D97-AF65-F5344CB8AC3E}">
        <p14:creationId xmlns:p14="http://schemas.microsoft.com/office/powerpoint/2010/main" val="168265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11/13/2025</a:t>
            </a:fld>
            <a:endParaRPr lang="en-NL"/>
          </a:p>
        </p:txBody>
      </p:sp>
      <p:sp>
        <p:nvSpPr>
          <p:cNvPr id="18" name="Picture Placeholder 12">
            <a:extLst>
              <a:ext uri="{FF2B5EF4-FFF2-40B4-BE49-F238E27FC236}">
                <a16:creationId xmlns:a16="http://schemas.microsoft.com/office/drawing/2014/main" id="{FB0320FB-7F21-B31F-3B06-E19218492B0E}"/>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335067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744129"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78904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46835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293772"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16003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197591"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73106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kst-dia">
    <p:spTree>
      <p:nvGrpSpPr>
        <p:cNvPr id="1" name=""/>
        <p:cNvGrpSpPr/>
        <p:nvPr/>
      </p:nvGrpSpPr>
      <p:grpSpPr>
        <a:xfrm>
          <a:off x="0" y="0"/>
          <a:ext cx="0" cy="0"/>
          <a:chOff x="0" y="0"/>
          <a:chExt cx="0" cy="0"/>
        </a:xfrm>
      </p:grpSpPr>
      <p:pic>
        <p:nvPicPr>
          <p:cNvPr id="2" name="Afbeelding 1" descr="logo-I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18788" y="295275"/>
            <a:ext cx="12985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0" y="0"/>
            <a:ext cx="12192000" cy="155575"/>
          </a:xfrm>
          <a:prstGeom prst="rect">
            <a:avLst/>
          </a:prstGeom>
          <a:solidFill>
            <a:srgbClr val="2BB0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 name="Titel 3"/>
          <p:cNvSpPr>
            <a:spLocks noGrp="1"/>
          </p:cNvSpPr>
          <p:nvPr>
            <p:ph type="title" hasCustomPrompt="1"/>
          </p:nvPr>
        </p:nvSpPr>
        <p:spPr>
          <a:xfrm>
            <a:off x="838200" y="655491"/>
            <a:ext cx="9780588" cy="581172"/>
          </a:xfrm>
          <a:prstGeom prst="rect">
            <a:avLst/>
          </a:prstGeom>
        </p:spPr>
        <p:txBody>
          <a:bodyPr/>
          <a:lstStyle>
            <a:lvl1pPr>
              <a:lnSpc>
                <a:spcPct val="114000"/>
              </a:lnSpc>
              <a:defRPr sz="2800" b="1"/>
            </a:lvl1pPr>
          </a:lstStyle>
          <a:p>
            <a:r>
              <a:rPr lang="nl-NL" dirty="0"/>
              <a:t>Titel</a:t>
            </a:r>
          </a:p>
        </p:txBody>
      </p:sp>
      <p:sp>
        <p:nvSpPr>
          <p:cNvPr id="7" name="Tijdelijke aanduiding voor inhoud 6"/>
          <p:cNvSpPr>
            <a:spLocks noGrp="1"/>
          </p:cNvSpPr>
          <p:nvPr>
            <p:ph sz="quarter" idx="10" hasCustomPrompt="1"/>
          </p:nvPr>
        </p:nvSpPr>
        <p:spPr>
          <a:xfrm>
            <a:off x="838200" y="1376363"/>
            <a:ext cx="10515600" cy="4798125"/>
          </a:xfrm>
          <a:prstGeom prst="rect">
            <a:avLst/>
          </a:prstGeom>
        </p:spPr>
        <p:txBody>
          <a:bodyPr/>
          <a:lstStyle>
            <a:lvl1pPr marL="0" indent="0" algn="l">
              <a:lnSpc>
                <a:spcPct val="113000"/>
              </a:lnSpc>
              <a:buClr>
                <a:schemeClr val="tx2"/>
              </a:buClr>
              <a:buFontTx/>
              <a:buNone/>
              <a:defRPr sz="2000" baseline="0">
                <a:solidFill>
                  <a:srgbClr val="000000"/>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a:t>Tekst</a:t>
            </a:r>
            <a:endParaRPr lang="nl-NL" dirty="0"/>
          </a:p>
        </p:txBody>
      </p:sp>
    </p:spTree>
    <p:extLst>
      <p:ext uri="{BB962C8B-B14F-4D97-AF65-F5344CB8AC3E}">
        <p14:creationId xmlns:p14="http://schemas.microsoft.com/office/powerpoint/2010/main" val="3532228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psommings-dia">
    <p:spTree>
      <p:nvGrpSpPr>
        <p:cNvPr id="1" name=""/>
        <p:cNvGrpSpPr/>
        <p:nvPr/>
      </p:nvGrpSpPr>
      <p:grpSpPr>
        <a:xfrm>
          <a:off x="0" y="0"/>
          <a:ext cx="0" cy="0"/>
          <a:chOff x="0" y="0"/>
          <a:chExt cx="0" cy="0"/>
        </a:xfrm>
      </p:grpSpPr>
      <p:pic>
        <p:nvPicPr>
          <p:cNvPr id="2" name="Afbeelding 1" descr="logo-IV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18788" y="295275"/>
            <a:ext cx="12985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0" y="0"/>
            <a:ext cx="12192000" cy="155575"/>
          </a:xfrm>
          <a:prstGeom prst="rect">
            <a:avLst/>
          </a:prstGeom>
          <a:solidFill>
            <a:srgbClr val="2BB0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 name="Titel 3"/>
          <p:cNvSpPr>
            <a:spLocks noGrp="1"/>
          </p:cNvSpPr>
          <p:nvPr>
            <p:ph type="title" hasCustomPrompt="1"/>
          </p:nvPr>
        </p:nvSpPr>
        <p:spPr>
          <a:xfrm>
            <a:off x="838200" y="655491"/>
            <a:ext cx="9780588" cy="581171"/>
          </a:xfrm>
          <a:prstGeom prst="rect">
            <a:avLst/>
          </a:prstGeom>
        </p:spPr>
        <p:txBody>
          <a:bodyPr/>
          <a:lstStyle>
            <a:lvl1pPr>
              <a:lnSpc>
                <a:spcPct val="113000"/>
              </a:lnSpc>
              <a:defRPr sz="2800" b="1"/>
            </a:lvl1pPr>
          </a:lstStyle>
          <a:p>
            <a:r>
              <a:rPr lang="nl-NL" dirty="0"/>
              <a:t>Titel</a:t>
            </a:r>
          </a:p>
        </p:txBody>
      </p:sp>
      <p:sp>
        <p:nvSpPr>
          <p:cNvPr id="6" name="Tijdelijke aanduiding voor tekst 5"/>
          <p:cNvSpPr>
            <a:spLocks noGrp="1"/>
          </p:cNvSpPr>
          <p:nvPr>
            <p:ph type="body" sz="quarter" idx="10" hasCustomPrompt="1"/>
          </p:nvPr>
        </p:nvSpPr>
        <p:spPr>
          <a:xfrm>
            <a:off x="838200" y="1376363"/>
            <a:ext cx="10515600" cy="4775011"/>
          </a:xfrm>
          <a:prstGeom prst="rect">
            <a:avLst/>
          </a:prstGeom>
        </p:spPr>
        <p:txBody>
          <a:bodyPr/>
          <a:lstStyle>
            <a:lvl1pPr>
              <a:lnSpc>
                <a:spcPct val="113000"/>
              </a:lnSpc>
              <a:buClr>
                <a:srgbClr val="00AFD3"/>
              </a:buClr>
              <a:defRPr sz="2000">
                <a:solidFill>
                  <a:srgbClr val="000000"/>
                </a:solidFill>
              </a:defRPr>
            </a:lvl1pPr>
            <a:lvl2pPr>
              <a:lnSpc>
                <a:spcPct val="113000"/>
              </a:lnSpc>
              <a:buClr>
                <a:srgbClr val="00AFD3"/>
              </a:buClr>
              <a:defRPr sz="2000">
                <a:solidFill>
                  <a:srgbClr val="000000"/>
                </a:solidFill>
              </a:defRPr>
            </a:lvl2pPr>
            <a:lvl3pPr>
              <a:lnSpc>
                <a:spcPct val="113000"/>
              </a:lnSpc>
              <a:buClr>
                <a:srgbClr val="00AFD3"/>
              </a:buClr>
              <a:defRPr sz="2000">
                <a:solidFill>
                  <a:srgbClr val="000000"/>
                </a:solidFill>
              </a:defRPr>
            </a:lvl3pPr>
            <a:lvl4pPr>
              <a:lnSpc>
                <a:spcPct val="113000"/>
              </a:lnSpc>
              <a:buClr>
                <a:srgbClr val="00AFD3"/>
              </a:buClr>
              <a:defRPr sz="2000">
                <a:solidFill>
                  <a:srgbClr val="000000"/>
                </a:solidFill>
              </a:defRPr>
            </a:lvl4pPr>
            <a:lvl5pPr>
              <a:lnSpc>
                <a:spcPct val="113000"/>
              </a:lnSpc>
              <a:buClr>
                <a:srgbClr val="00AFD3"/>
              </a:buClr>
              <a:defRPr sz="2000">
                <a:solidFill>
                  <a:srgbClr val="000000"/>
                </a:solidFill>
              </a:defRPr>
            </a:lvl5pPr>
          </a:lstStyle>
          <a:p>
            <a:pPr lvl="0"/>
            <a:r>
              <a:rPr lang="nl-NL" dirty="0"/>
              <a:t>Opsomming eerste niveau</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5442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DF9D8-884E-2DCA-0276-D26FA823AB7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EBEFD4C-891B-9B2C-DE1D-EFD2ED67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FC1DDF4-182B-CD58-66FF-C205AEBDE9FF}"/>
              </a:ext>
            </a:extLst>
          </p:cNvPr>
          <p:cNvSpPr>
            <a:spLocks noGrp="1"/>
          </p:cNvSpPr>
          <p:nvPr>
            <p:ph type="dt" sz="half" idx="10"/>
          </p:nvPr>
        </p:nvSpPr>
        <p:spPr/>
        <p:txBody>
          <a:bodyPr/>
          <a:lstStyle/>
          <a:p>
            <a:fld id="{B32ADF2D-C92E-4EFC-9BF7-B804B9066D63}" type="datetimeFigureOut">
              <a:rPr lang="nl-NL" smtClean="0"/>
              <a:t>13-11-2025</a:t>
            </a:fld>
            <a:endParaRPr lang="nl-NL"/>
          </a:p>
        </p:txBody>
      </p:sp>
      <p:sp>
        <p:nvSpPr>
          <p:cNvPr id="5" name="Tijdelijke aanduiding voor voettekst 4">
            <a:extLst>
              <a:ext uri="{FF2B5EF4-FFF2-40B4-BE49-F238E27FC236}">
                <a16:creationId xmlns:a16="http://schemas.microsoft.com/office/drawing/2014/main" id="{C5534D9D-14C8-7B40-7F27-BF707C4ED6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FB5460-A818-F316-7972-624EFD88431D}"/>
              </a:ext>
            </a:extLst>
          </p:cNvPr>
          <p:cNvSpPr>
            <a:spLocks noGrp="1"/>
          </p:cNvSpPr>
          <p:nvPr>
            <p:ph type="sldNum" sz="quarter" idx="12"/>
          </p:nvPr>
        </p:nvSpPr>
        <p:spPr/>
        <p:txBody>
          <a:bodyPr/>
          <a:lstStyle/>
          <a:p>
            <a:fld id="{4BE90844-3664-4C19-AFDA-A2E3193DBB81}" type="slidenum">
              <a:rPr lang="nl-NL" smtClean="0"/>
              <a:t>‹nr.›</a:t>
            </a:fld>
            <a:endParaRPr lang="nl-NL"/>
          </a:p>
        </p:txBody>
      </p:sp>
    </p:spTree>
    <p:extLst>
      <p:ext uri="{BB962C8B-B14F-4D97-AF65-F5344CB8AC3E}">
        <p14:creationId xmlns:p14="http://schemas.microsoft.com/office/powerpoint/2010/main" val="3667847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7" name="Picture Placeholder 5">
            <a:extLst>
              <a:ext uri="{FF2B5EF4-FFF2-40B4-BE49-F238E27FC236}">
                <a16:creationId xmlns:a16="http://schemas.microsoft.com/office/drawing/2014/main" id="{332C557A-2752-511F-50F4-86FF6114EF44}"/>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1491754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8" name="Picture Placeholder 5">
            <a:extLst>
              <a:ext uri="{FF2B5EF4-FFF2-40B4-BE49-F238E27FC236}">
                <a16:creationId xmlns:a16="http://schemas.microsoft.com/office/drawing/2014/main" id="{DA448309-D98C-4E78-42D5-F925FF3B54B5}"/>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55492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8" name="Picture Placeholder 5">
            <a:extLst>
              <a:ext uri="{FF2B5EF4-FFF2-40B4-BE49-F238E27FC236}">
                <a16:creationId xmlns:a16="http://schemas.microsoft.com/office/drawing/2014/main" id="{63A7486E-2951-2E11-F553-BD924989FBF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234880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11/13/2025</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pic>
        <p:nvPicPr>
          <p:cNvPr id="15" name="Picture 14">
            <a:extLst>
              <a:ext uri="{FF2B5EF4-FFF2-40B4-BE49-F238E27FC236}">
                <a16:creationId xmlns:a16="http://schemas.microsoft.com/office/drawing/2014/main" id="{34524252-0D1A-A8AF-0698-38B3BD073E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26900"/>
            <a:ext cx="12203032" cy="1161391"/>
          </a:xfrm>
          <a:prstGeom prst="rect">
            <a:avLst/>
          </a:prstGeom>
        </p:spPr>
      </p:pic>
      <p:sp>
        <p:nvSpPr>
          <p:cNvPr id="18" name="Picture Placeholder 12">
            <a:extLst>
              <a:ext uri="{FF2B5EF4-FFF2-40B4-BE49-F238E27FC236}">
                <a16:creationId xmlns:a16="http://schemas.microsoft.com/office/drawing/2014/main" id="{4864DA7D-22BA-0D35-3840-F89F4ECBA4F0}"/>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196033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7" name="Picture Placeholder 5">
            <a:extLst>
              <a:ext uri="{FF2B5EF4-FFF2-40B4-BE49-F238E27FC236}">
                <a16:creationId xmlns:a16="http://schemas.microsoft.com/office/drawing/2014/main" id="{A375CACF-F1C8-5460-95E6-D23BA5B2D84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392730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8" name="Picture Placeholder 5">
            <a:extLst>
              <a:ext uri="{FF2B5EF4-FFF2-40B4-BE49-F238E27FC236}">
                <a16:creationId xmlns:a16="http://schemas.microsoft.com/office/drawing/2014/main" id="{1A53BAC8-70E8-3485-9585-3F2BD887721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22722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Picture Placeholder 5">
            <a:extLst>
              <a:ext uri="{FF2B5EF4-FFF2-40B4-BE49-F238E27FC236}">
                <a16:creationId xmlns:a16="http://schemas.microsoft.com/office/drawing/2014/main" id="{8A5BF803-DFF8-C7D6-899D-31326AC7CE6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4269075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Picture Placeholder 4">
            <a:extLst>
              <a:ext uri="{FF2B5EF4-FFF2-40B4-BE49-F238E27FC236}">
                <a16:creationId xmlns:a16="http://schemas.microsoft.com/office/drawing/2014/main" id="{E3BCD99C-79FD-91C7-27D7-FDC75A8A67B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37161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379B6C37-C6AD-5DDE-609F-2F57DD63646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51094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dirty="0"/>
              <a:t>Click to edit Master title style</a:t>
            </a:r>
            <a:endParaRPr lang="en-NL" sz="3200" dirty="0"/>
          </a:p>
        </p:txBody>
      </p:sp>
      <p:sp>
        <p:nvSpPr>
          <p:cNvPr id="2" name="Picture Placeholder 4">
            <a:extLst>
              <a:ext uri="{FF2B5EF4-FFF2-40B4-BE49-F238E27FC236}">
                <a16:creationId xmlns:a16="http://schemas.microsoft.com/office/drawing/2014/main" id="{2F64E5FF-7E85-DDF7-4F9A-3D3B442E14F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388905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15E07AC6-556A-4613-DEC6-5CFB71EC449D}"/>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3022647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301D8AA6-FAA9-0547-41CC-FF5B1E1FDFB7}"/>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575866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dirty="0">
                <a:solidFill>
                  <a:schemeClr val="bg1"/>
                </a:solidFill>
              </a:rPr>
              <a:t>Click to edit Master title style</a:t>
            </a:r>
            <a:endParaRPr lang="en-NL" sz="3200" dirty="0">
              <a:solidFill>
                <a:schemeClr val="bg1"/>
              </a:solidFill>
            </a:endParaRPr>
          </a:p>
        </p:txBody>
      </p:sp>
      <p:sp>
        <p:nvSpPr>
          <p:cNvPr id="2" name="Picture Placeholder 4">
            <a:extLst>
              <a:ext uri="{FF2B5EF4-FFF2-40B4-BE49-F238E27FC236}">
                <a16:creationId xmlns:a16="http://schemas.microsoft.com/office/drawing/2014/main" id="{ABF32E14-F067-EBDC-8400-F363DB6DFF47}"/>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1214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11/13/2025</a:t>
            </a:fld>
            <a:endParaRPr lang="en-NL" dirty="0"/>
          </a:p>
        </p:txBody>
      </p:sp>
      <p:sp>
        <p:nvSpPr>
          <p:cNvPr id="5" name="Picture Placeholder 12">
            <a:extLst>
              <a:ext uri="{FF2B5EF4-FFF2-40B4-BE49-F238E27FC236}">
                <a16:creationId xmlns:a16="http://schemas.microsoft.com/office/drawing/2014/main" id="{8D7CA89F-40CA-417B-E4CB-278157DB14A1}"/>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423920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FBE8CC-EB60-820B-E9D1-5B44DD7A2CAC}"/>
              </a:ext>
            </a:extLst>
          </p:cNvPr>
          <p:cNvSpPr>
            <a:spLocks noGrp="1"/>
          </p:cNvSpPr>
          <p:nvPr>
            <p:ph type="sldNum" sz="quarter" idx="12"/>
          </p:nvPr>
        </p:nvSpPr>
        <p:spPr>
          <a:xfrm>
            <a:off x="8610600" y="6356350"/>
            <a:ext cx="2743200" cy="365125"/>
          </a:xfrm>
          <a:prstGeom prst="rect">
            <a:avLst/>
          </a:prstGeom>
        </p:spPr>
        <p:txBody>
          <a:bodyPr/>
          <a:lstStyle/>
          <a:p>
            <a:fld id="{379D5DD0-C756-6F4C-AFC1-A93299AF4CA1}" type="slidenum">
              <a:rPr lang="en-NL" smtClean="0"/>
              <a:t>‹nr.›</a:t>
            </a:fld>
            <a:endParaRPr lang="en-NL" dirty="0"/>
          </a:p>
        </p:txBody>
      </p:sp>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11/13/2025</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3" name="Picture Placeholder 12">
            <a:extLst>
              <a:ext uri="{FF2B5EF4-FFF2-40B4-BE49-F238E27FC236}">
                <a16:creationId xmlns:a16="http://schemas.microsoft.com/office/drawing/2014/main" id="{71C76B27-FD27-C383-5F85-6BB8C322BCEC}"/>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382303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normAutofit/>
          </a:bodyPr>
          <a:lstStyle>
            <a:lvl1pPr>
              <a:defRPr sz="2400"/>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Tree>
    <p:extLst>
      <p:ext uri="{BB962C8B-B14F-4D97-AF65-F5344CB8AC3E}">
        <p14:creationId xmlns:p14="http://schemas.microsoft.com/office/powerpoint/2010/main" val="5001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Tree>
    <p:extLst>
      <p:ext uri="{BB962C8B-B14F-4D97-AF65-F5344CB8AC3E}">
        <p14:creationId xmlns:p14="http://schemas.microsoft.com/office/powerpoint/2010/main" val="181863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Tree>
    <p:extLst>
      <p:ext uri="{BB962C8B-B14F-4D97-AF65-F5344CB8AC3E}">
        <p14:creationId xmlns:p14="http://schemas.microsoft.com/office/powerpoint/2010/main" val="306240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766738"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9372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525000"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278285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icture containing graphics, screenshot, graphic design&#10;&#10;Description automatically generated">
            <a:extLst>
              <a:ext uri="{FF2B5EF4-FFF2-40B4-BE49-F238E27FC236}">
                <a16:creationId xmlns:a16="http://schemas.microsoft.com/office/drawing/2014/main" id="{872B0D84-DCD6-BBF1-C015-D76923A968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12192000" cy="6882383"/>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11/13/2025</a:t>
            </a:fld>
            <a:endParaRPr lang="en-NL"/>
          </a:p>
        </p:txBody>
      </p:sp>
    </p:spTree>
    <p:extLst>
      <p:ext uri="{BB962C8B-B14F-4D97-AF65-F5344CB8AC3E}">
        <p14:creationId xmlns:p14="http://schemas.microsoft.com/office/powerpoint/2010/main" val="389839841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14FD9-B083-C740-EDC3-512A5DAEF4C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304930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blue and black rectangle&#10;&#10;Description automatically generated with low confidence">
            <a:extLst>
              <a:ext uri="{FF2B5EF4-FFF2-40B4-BE49-F238E27FC236}">
                <a16:creationId xmlns:a16="http://schemas.microsoft.com/office/drawing/2014/main" id="{DD78EF11-AD50-DC67-4084-F9AA73BFF1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2063241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1" name="Picture 10" descr="A picture containing graphics, screenshot, graphic design&#10;&#10;Description automatically generated">
            <a:extLst>
              <a:ext uri="{FF2B5EF4-FFF2-40B4-BE49-F238E27FC236}">
                <a16:creationId xmlns:a16="http://schemas.microsoft.com/office/drawing/2014/main" id="{82712778-DA6A-C83E-5A88-6D00F2A6CC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1336"/>
            <a:ext cx="12192000" cy="6880671"/>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11/13/2025</a:t>
            </a:fld>
            <a:endParaRPr lang="en-NL"/>
          </a:p>
        </p:txBody>
      </p:sp>
    </p:spTree>
    <p:extLst>
      <p:ext uri="{BB962C8B-B14F-4D97-AF65-F5344CB8AC3E}">
        <p14:creationId xmlns:p14="http://schemas.microsoft.com/office/powerpoint/2010/main" val="3980606837"/>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2" name="Picture 11" descr="A picture containing screenshot, colorfulness, graphics&#10;&#10;Description automatically generated">
            <a:extLst>
              <a:ext uri="{FF2B5EF4-FFF2-40B4-BE49-F238E27FC236}">
                <a16:creationId xmlns:a16="http://schemas.microsoft.com/office/drawing/2014/main" id="{202A2CC2-CCDD-A16F-EB6B-AD0A5A1AFF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92364697"/>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picture containing screenshot, graphics, graphic design&#10;&#10;Description automatically generated">
            <a:extLst>
              <a:ext uri="{FF2B5EF4-FFF2-40B4-BE49-F238E27FC236}">
                <a16:creationId xmlns:a16="http://schemas.microsoft.com/office/drawing/2014/main" id="{39B7D7E3-18B3-876F-E540-59667AC3C4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6652656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Picture 5" descr="A picture containing screenshot, graphics&#10;&#10;Description automatically generated">
            <a:extLst>
              <a:ext uri="{FF2B5EF4-FFF2-40B4-BE49-F238E27FC236}">
                <a16:creationId xmlns:a16="http://schemas.microsoft.com/office/drawing/2014/main" id="{975B2C5B-DF62-FFCC-6B46-3027DF7B6D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905351199"/>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graphics&#10;&#10;Description automatically generated">
            <a:extLst>
              <a:ext uri="{FF2B5EF4-FFF2-40B4-BE49-F238E27FC236}">
                <a16:creationId xmlns:a16="http://schemas.microsoft.com/office/drawing/2014/main" id="{223DFFE3-080C-0B44-AB09-35BC558F789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10311496"/>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screenshot, graphics, graphic design&#10;&#10;Description automatically generated">
            <a:extLst>
              <a:ext uri="{FF2B5EF4-FFF2-40B4-BE49-F238E27FC236}">
                <a16:creationId xmlns:a16="http://schemas.microsoft.com/office/drawing/2014/main" id="{0CD2EF6A-E768-9187-4F47-4BE4E31DBE8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29146233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33" r:id="rId4"/>
    <p:sldLayoutId id="2147483734" r:id="rId5"/>
    <p:sldLayoutId id="2147483735"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pic>
        <p:nvPicPr>
          <p:cNvPr id="5" name="Picture 4" descr="A picture containing screenshot, graphics, graphic design, rectangle&#10;&#10;Description automatically generated">
            <a:extLst>
              <a:ext uri="{FF2B5EF4-FFF2-40B4-BE49-F238E27FC236}">
                <a16:creationId xmlns:a16="http://schemas.microsoft.com/office/drawing/2014/main" id="{E8B0B0D0-9E97-5D5D-43F5-887B64DC21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7192335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A picture containing screenshot, graphics, graphic design&#10;&#10;Description automatically generated">
            <a:extLst>
              <a:ext uri="{FF2B5EF4-FFF2-40B4-BE49-F238E27FC236}">
                <a16:creationId xmlns:a16="http://schemas.microsoft.com/office/drawing/2014/main" id="{9EC1369F-8502-2EB4-3048-741E0661768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4021857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hyperlink" Target="https://www.facebook.com/instituutverantwoordmedicijngebruik/" TargetMode="External"/><Relationship Id="rId12"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33.png"/><Relationship Id="rId11" Type="http://schemas.openxmlformats.org/officeDocument/2006/relationships/hyperlink" Target="https://twitter.com/medicijngebruik" TargetMode="External"/><Relationship Id="rId5" Type="http://schemas.openxmlformats.org/officeDocument/2006/relationships/hyperlink" Target="https://www.linkedin.com/company/instituut-voor-verantwoord-medicijngebruik/" TargetMode="Externa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s://www.youtube.com/channel/UCsX1exoj0zo2QYMEjr22ZB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play.kahoot.it/v2/?quizId=3ce36c85-05a9-4e34-bc71-0498aa7a2c8b&amp;hostId=edf68a19-d3cc-43dd-86c4-b17b0c7101f4"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www.kahoot.i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AB49D-EA37-419A-C7C7-81C2CF92D26B}"/>
              </a:ext>
            </a:extLst>
          </p:cNvPr>
          <p:cNvSpPr>
            <a:spLocks noGrp="1"/>
          </p:cNvSpPr>
          <p:nvPr>
            <p:ph type="body" idx="1"/>
          </p:nvPr>
        </p:nvSpPr>
        <p:spPr/>
        <p:txBody>
          <a:bodyPr/>
          <a:lstStyle/>
          <a:p>
            <a:r>
              <a:rPr lang="nl-NL" dirty="0"/>
              <a:t>November 2025</a:t>
            </a:r>
            <a:endParaRPr lang="en-NL" dirty="0"/>
          </a:p>
        </p:txBody>
      </p:sp>
      <p:sp>
        <p:nvSpPr>
          <p:cNvPr id="3" name="Title 2">
            <a:extLst>
              <a:ext uri="{FF2B5EF4-FFF2-40B4-BE49-F238E27FC236}">
                <a16:creationId xmlns:a16="http://schemas.microsoft.com/office/drawing/2014/main" id="{D75EC7D1-E1BE-9DA6-C5E2-8B4459FE08BB}"/>
              </a:ext>
            </a:extLst>
          </p:cNvPr>
          <p:cNvSpPr>
            <a:spLocks noGrp="1"/>
          </p:cNvSpPr>
          <p:nvPr>
            <p:ph type="title"/>
          </p:nvPr>
        </p:nvSpPr>
        <p:spPr/>
        <p:txBody>
          <a:bodyPr/>
          <a:lstStyle/>
          <a:p>
            <a:r>
              <a:rPr lang="nl-NL" dirty="0"/>
              <a:t>FTO Osteoporose</a:t>
            </a:r>
            <a:endParaRPr lang="en-NL" dirty="0"/>
          </a:p>
        </p:txBody>
      </p:sp>
      <p:pic>
        <p:nvPicPr>
          <p:cNvPr id="6" name="Picture Placeholder 5" descr="A person taking a blood pressure of a person&#10;&#10;Description automatically generated with medium confidence">
            <a:extLst>
              <a:ext uri="{FF2B5EF4-FFF2-40B4-BE49-F238E27FC236}">
                <a16:creationId xmlns:a16="http://schemas.microsoft.com/office/drawing/2014/main" id="{FF23E337-C116-FB61-F979-D0A7646BBF3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3333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marL="457200" indent="-457200">
              <a:buFont typeface="+mj-lt"/>
              <a:buAutoNum type="arabicPeriod"/>
            </a:pPr>
            <a:endParaRPr lang="nl-NL" dirty="0"/>
          </a:p>
          <a:p>
            <a:pPr marL="457200" indent="-457200">
              <a:buClr>
                <a:schemeClr val="bg1"/>
              </a:buClr>
              <a:buFont typeface="+mj-lt"/>
              <a:buAutoNum type="arabicPeriod" startAt="4"/>
            </a:pPr>
            <a:r>
              <a:rPr lang="nl-NL" dirty="0">
                <a:solidFill>
                  <a:schemeClr val="bg1"/>
                </a:solidFill>
              </a:rPr>
              <a:t>Welk type fractuur bij ouders verhoogt het fractuurrisico bij een patiënt?</a:t>
            </a:r>
          </a:p>
          <a:p>
            <a:endParaRPr lang="nl-NL" dirty="0"/>
          </a:p>
          <a:p>
            <a:pPr marL="800100" lvl="1" indent="-342900">
              <a:buClr>
                <a:schemeClr val="bg1"/>
              </a:buClr>
              <a:buFont typeface="Wingdings" panose="05000000000000000000" pitchFamily="2" charset="2"/>
              <a:buChar char="q"/>
              <a:tabLst>
                <a:tab pos="449263" algn="l"/>
              </a:tabLst>
            </a:pPr>
            <a:r>
              <a:rPr lang="nl-NL" sz="2000" dirty="0"/>
              <a:t>polsfractuur </a:t>
            </a:r>
          </a:p>
          <a:p>
            <a:pPr marL="800100" lvl="1" indent="-342900">
              <a:buClr>
                <a:schemeClr val="bg1"/>
              </a:buClr>
              <a:buFont typeface="Wingdings" panose="05000000000000000000" pitchFamily="2" charset="2"/>
              <a:buChar char="q"/>
              <a:tabLst>
                <a:tab pos="449263" algn="l"/>
              </a:tabLst>
            </a:pPr>
            <a:r>
              <a:rPr lang="nl-NL" sz="2000" dirty="0"/>
              <a:t>heupfractuur</a:t>
            </a:r>
          </a:p>
          <a:p>
            <a:pPr marL="800100" lvl="1" indent="-342900">
              <a:buClr>
                <a:schemeClr val="bg1"/>
              </a:buClr>
              <a:buFont typeface="Wingdings" panose="05000000000000000000" pitchFamily="2" charset="2"/>
              <a:buChar char="q"/>
              <a:tabLst>
                <a:tab pos="449263" algn="l"/>
              </a:tabLst>
            </a:pPr>
            <a:r>
              <a:rPr lang="nl-NL" sz="2000" dirty="0"/>
              <a:t>wervelfractuur</a:t>
            </a:r>
          </a:p>
          <a:p>
            <a:pPr marL="800100" lvl="1" indent="-342900">
              <a:buClr>
                <a:schemeClr val="bg1"/>
              </a:buClr>
              <a:buFont typeface="Wingdings" panose="05000000000000000000" pitchFamily="2" charset="2"/>
              <a:buChar char="q"/>
              <a:tabLst>
                <a:tab pos="449263" algn="l"/>
              </a:tabLst>
            </a:pPr>
            <a:r>
              <a:rPr lang="nl-NL" sz="2000" dirty="0"/>
              <a:t>bovenarmfractuur</a:t>
            </a:r>
          </a:p>
        </p:txBody>
      </p:sp>
    </p:spTree>
    <p:extLst>
      <p:ext uri="{BB962C8B-B14F-4D97-AF65-F5344CB8AC3E}">
        <p14:creationId xmlns:p14="http://schemas.microsoft.com/office/powerpoint/2010/main" val="349099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marL="457200" indent="-457200">
              <a:buFont typeface="+mj-lt"/>
              <a:buAutoNum type="arabicPeriod"/>
            </a:pPr>
            <a:endParaRPr lang="nl-NL" dirty="0"/>
          </a:p>
          <a:p>
            <a:pPr marL="457200" indent="-457200">
              <a:buClr>
                <a:schemeClr val="bg1"/>
              </a:buClr>
              <a:buFont typeface="+mj-lt"/>
              <a:buAutoNum type="arabicPeriod" startAt="5"/>
            </a:pPr>
            <a:r>
              <a:rPr lang="nl-NL" dirty="0">
                <a:solidFill>
                  <a:schemeClr val="bg1"/>
                </a:solidFill>
              </a:rPr>
              <a:t>Wat is het absolute </a:t>
            </a:r>
            <a:r>
              <a:rPr lang="nl-NL" dirty="0" err="1">
                <a:solidFill>
                  <a:schemeClr val="bg1"/>
                </a:solidFill>
              </a:rPr>
              <a:t>tienjaarsrisico</a:t>
            </a:r>
            <a:r>
              <a:rPr lang="nl-NL" dirty="0">
                <a:solidFill>
                  <a:schemeClr val="bg1"/>
                </a:solidFill>
              </a:rPr>
              <a:t> op een fractuur voor patiënten tussen 60 en 70 jaar?</a:t>
            </a:r>
          </a:p>
          <a:p>
            <a:endParaRPr lang="nl-NL" dirty="0"/>
          </a:p>
          <a:p>
            <a:pPr marL="800100" lvl="1" indent="-342900">
              <a:buClr>
                <a:schemeClr val="bg1"/>
              </a:buClr>
              <a:buFont typeface="Wingdings" panose="05000000000000000000" pitchFamily="2" charset="2"/>
              <a:buChar char="q"/>
              <a:tabLst>
                <a:tab pos="449263" algn="l"/>
              </a:tabLst>
            </a:pPr>
            <a:r>
              <a:rPr lang="nl-NL" sz="2000" dirty="0"/>
              <a:t>0,5 tot 1%</a:t>
            </a:r>
          </a:p>
          <a:p>
            <a:pPr marL="800100" lvl="1" indent="-342900">
              <a:buClr>
                <a:schemeClr val="bg1"/>
              </a:buClr>
              <a:buFont typeface="Wingdings" panose="05000000000000000000" pitchFamily="2" charset="2"/>
              <a:buChar char="q"/>
              <a:tabLst>
                <a:tab pos="449263" algn="l"/>
              </a:tabLst>
            </a:pPr>
            <a:r>
              <a:rPr lang="nl-NL" sz="2000" dirty="0"/>
              <a:t>1 tot 3%</a:t>
            </a:r>
          </a:p>
          <a:p>
            <a:pPr marL="800100" lvl="1" indent="-342900">
              <a:buClr>
                <a:schemeClr val="bg1"/>
              </a:buClr>
              <a:buFont typeface="Wingdings" panose="05000000000000000000" pitchFamily="2" charset="2"/>
              <a:buChar char="q"/>
              <a:tabLst>
                <a:tab pos="449263" algn="l"/>
              </a:tabLst>
            </a:pPr>
            <a:r>
              <a:rPr lang="nl-NL" sz="2000" dirty="0"/>
              <a:t>5 tot 8%</a:t>
            </a:r>
          </a:p>
          <a:p>
            <a:pPr marL="800100" lvl="1" indent="-342900">
              <a:buClr>
                <a:schemeClr val="bg1"/>
              </a:buClr>
              <a:buFont typeface="Wingdings" panose="05000000000000000000" pitchFamily="2" charset="2"/>
              <a:buChar char="q"/>
              <a:tabLst>
                <a:tab pos="449263" algn="l"/>
              </a:tabLst>
            </a:pPr>
            <a:r>
              <a:rPr lang="nl-NL" sz="2000" dirty="0"/>
              <a:t>10 tot 14%</a:t>
            </a:r>
          </a:p>
        </p:txBody>
      </p:sp>
    </p:spTree>
    <p:extLst>
      <p:ext uri="{BB962C8B-B14F-4D97-AF65-F5344CB8AC3E}">
        <p14:creationId xmlns:p14="http://schemas.microsoft.com/office/powerpoint/2010/main" val="128628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marL="457200" indent="-457200">
              <a:buFont typeface="+mj-lt"/>
              <a:buAutoNum type="arabicPeriod"/>
            </a:pPr>
            <a:endParaRPr lang="nl-NL" dirty="0"/>
          </a:p>
          <a:p>
            <a:r>
              <a:rPr lang="nl-NL" dirty="0">
                <a:solidFill>
                  <a:schemeClr val="bg1"/>
                </a:solidFill>
              </a:rPr>
              <a:t>6.   Roken en alcoholgebruik zijn onderdeel van de scorelijst risicofactoren.</a:t>
            </a:r>
          </a:p>
          <a:p>
            <a:endParaRPr lang="nl-NL" dirty="0">
              <a:solidFill>
                <a:schemeClr val="bg1"/>
              </a:solidFill>
            </a:endParaRPr>
          </a:p>
          <a:p>
            <a:pPr marL="800100" lvl="1" indent="-342900">
              <a:buClr>
                <a:schemeClr val="bg1"/>
              </a:buClr>
              <a:buFont typeface="Wingdings" panose="05000000000000000000" pitchFamily="2" charset="2"/>
              <a:buChar char="q"/>
              <a:tabLst>
                <a:tab pos="449263" algn="l"/>
              </a:tabLst>
            </a:pPr>
            <a:r>
              <a:rPr lang="nl-NL" sz="2000" dirty="0"/>
              <a:t>juist </a:t>
            </a:r>
          </a:p>
          <a:p>
            <a:pPr marL="800100" lvl="1" indent="-342900">
              <a:buClr>
                <a:schemeClr val="bg1"/>
              </a:buClr>
              <a:buFont typeface="Wingdings" panose="05000000000000000000" pitchFamily="2" charset="2"/>
              <a:buChar char="q"/>
              <a:tabLst>
                <a:tab pos="449263" algn="l"/>
              </a:tabLst>
            </a:pPr>
            <a:r>
              <a:rPr lang="nl-NL" sz="2000" dirty="0"/>
              <a:t>onjuist</a:t>
            </a:r>
          </a:p>
        </p:txBody>
      </p:sp>
    </p:spTree>
    <p:extLst>
      <p:ext uri="{BB962C8B-B14F-4D97-AF65-F5344CB8AC3E}">
        <p14:creationId xmlns:p14="http://schemas.microsoft.com/office/powerpoint/2010/main" val="286555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804BE-A1F2-7346-DA0D-C78A77439142}"/>
              </a:ext>
            </a:extLst>
          </p:cNvPr>
          <p:cNvSpPr>
            <a:spLocks noGrp="1"/>
          </p:cNvSpPr>
          <p:nvPr>
            <p:ph type="title"/>
          </p:nvPr>
        </p:nvSpPr>
        <p:spPr/>
        <p:txBody>
          <a:bodyPr/>
          <a:lstStyle/>
          <a:p>
            <a:r>
              <a:rPr lang="nl-NL" dirty="0"/>
              <a:t>Risicogroepen</a:t>
            </a:r>
          </a:p>
        </p:txBody>
      </p:sp>
      <p:sp>
        <p:nvSpPr>
          <p:cNvPr id="3" name="Tijdelijke aanduiding voor inhoud 2">
            <a:extLst>
              <a:ext uri="{FF2B5EF4-FFF2-40B4-BE49-F238E27FC236}">
                <a16:creationId xmlns:a16="http://schemas.microsoft.com/office/drawing/2014/main" id="{F968363A-AB9D-2955-F043-209D688B9A7B}"/>
              </a:ext>
            </a:extLst>
          </p:cNvPr>
          <p:cNvSpPr>
            <a:spLocks noGrp="1"/>
          </p:cNvSpPr>
          <p:nvPr>
            <p:ph sz="quarter" idx="10"/>
          </p:nvPr>
        </p:nvSpPr>
        <p:spPr/>
        <p:txBody>
          <a:bodyPr/>
          <a:lstStyle/>
          <a:p>
            <a:endParaRPr lang="nl-NL" dirty="0"/>
          </a:p>
          <a:p>
            <a:pPr>
              <a:lnSpc>
                <a:spcPct val="115000"/>
              </a:lnSpc>
            </a:pPr>
            <a:r>
              <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De NHG-Standaard </a:t>
            </a:r>
            <a:r>
              <a:rPr lang="nl-NL" sz="1800" i="1"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Fractuurpreventie</a:t>
            </a:r>
            <a:r>
              <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 (2024) onderscheidt drie risicogroepen:</a:t>
            </a:r>
          </a:p>
          <a:p>
            <a:pPr>
              <a:lnSpc>
                <a:spcPct val="115000"/>
              </a:lnSpc>
            </a:pPr>
            <a:r>
              <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risicogroep 1:	patiënten ≥ 50 jaar met een fractuur &lt; 2 jaar geleden</a:t>
            </a:r>
          </a:p>
          <a:p>
            <a:pPr marL="899160" indent="-899160">
              <a:lnSpc>
                <a:spcPct val="115000"/>
              </a:lnSpc>
            </a:pPr>
            <a:r>
              <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risicogroep 2:	patiënten ≥ 40 jaar met &gt; 3 maanden gebruik van systemische 			</a:t>
            </a:r>
            <a:r>
              <a:rPr lang="nl-NL" sz="1800" dirty="0" err="1">
                <a:solidFill>
                  <a:schemeClr val="bg1"/>
                </a:solidFill>
                <a:effectLst/>
                <a:latin typeface="Verdana" panose="020B0604030504040204" pitchFamily="34" charset="0"/>
                <a:ea typeface="Times New Roman" panose="02020603050405020304" pitchFamily="18" charset="0"/>
                <a:cs typeface="Arial" panose="020B0604020202020204" pitchFamily="34" charset="0"/>
              </a:rPr>
              <a:t>glucocorticosteroïden</a:t>
            </a:r>
            <a:endPar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endParaRPr>
          </a:p>
          <a:p>
            <a:r>
              <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risicogroep 3:	patiënten ≥ 60 jaar met vragen over/risicofactoren voor een fractuur</a:t>
            </a:r>
            <a:endParaRPr lang="nl-NL" dirty="0">
              <a:solidFill>
                <a:schemeClr val="bg1"/>
              </a:solidFill>
            </a:endParaRPr>
          </a:p>
        </p:txBody>
      </p:sp>
    </p:spTree>
    <p:extLst>
      <p:ext uri="{BB962C8B-B14F-4D97-AF65-F5344CB8AC3E}">
        <p14:creationId xmlns:p14="http://schemas.microsoft.com/office/powerpoint/2010/main" val="230317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marL="457200" indent="-457200">
              <a:buFont typeface="+mj-lt"/>
              <a:buAutoNum type="arabicPeriod"/>
            </a:pPr>
            <a:endParaRPr lang="nl-NL" dirty="0"/>
          </a:p>
          <a:p>
            <a:pPr marL="457200" indent="-457200">
              <a:buClr>
                <a:schemeClr val="bg1"/>
              </a:buClr>
              <a:buFont typeface="+mj-lt"/>
              <a:buAutoNum type="arabicPeriod" startAt="7"/>
            </a:pPr>
            <a:r>
              <a:rPr lang="nl-NL" dirty="0">
                <a:solidFill>
                  <a:schemeClr val="bg1"/>
                </a:solidFill>
              </a:rPr>
              <a:t>Wat is de voorkeursdosering vitamine D bij patiënten met een indicatie voor medicamenteuze fractuurpreventie?</a:t>
            </a:r>
          </a:p>
          <a:p>
            <a:endParaRPr lang="nl-NL" dirty="0"/>
          </a:p>
          <a:p>
            <a:pPr marL="800100" lvl="1" indent="-342900">
              <a:buClr>
                <a:schemeClr val="bg1"/>
              </a:buClr>
              <a:buFont typeface="Wingdings" panose="05000000000000000000" pitchFamily="2" charset="2"/>
              <a:buChar char="q"/>
              <a:tabLst>
                <a:tab pos="449263" algn="l"/>
              </a:tabLst>
            </a:pPr>
            <a:r>
              <a:rPr lang="nl-NL" sz="2000" dirty="0"/>
              <a:t>400 IE per dag als tablet </a:t>
            </a:r>
          </a:p>
          <a:p>
            <a:pPr marL="800100" lvl="1" indent="-342900">
              <a:buClr>
                <a:schemeClr val="bg1"/>
              </a:buClr>
              <a:buFont typeface="Wingdings" panose="05000000000000000000" pitchFamily="2" charset="2"/>
              <a:buChar char="q"/>
              <a:tabLst>
                <a:tab pos="449263" algn="l"/>
              </a:tabLst>
            </a:pPr>
            <a:r>
              <a:rPr lang="nl-NL" sz="2000" dirty="0"/>
              <a:t>800 IE per dag als tablet</a:t>
            </a:r>
          </a:p>
          <a:p>
            <a:pPr marL="800100" lvl="1" indent="-342900">
              <a:buClr>
                <a:schemeClr val="bg1"/>
              </a:buClr>
              <a:buFont typeface="Wingdings" panose="05000000000000000000" pitchFamily="2" charset="2"/>
              <a:buChar char="q"/>
              <a:tabLst>
                <a:tab pos="449263" algn="l"/>
              </a:tabLst>
            </a:pPr>
            <a:r>
              <a:rPr lang="nl-NL" sz="2000" dirty="0"/>
              <a:t>5.600 IE per week als drank</a:t>
            </a:r>
          </a:p>
          <a:p>
            <a:pPr marL="800100" lvl="1" indent="-342900">
              <a:buClr>
                <a:schemeClr val="bg1"/>
              </a:buClr>
              <a:buFont typeface="Wingdings" panose="05000000000000000000" pitchFamily="2" charset="2"/>
              <a:buChar char="q"/>
              <a:tabLst>
                <a:tab pos="449263" algn="l"/>
              </a:tabLst>
            </a:pPr>
            <a:r>
              <a:rPr lang="nl-NL" sz="2000" dirty="0"/>
              <a:t>5.600 IE per week als capsule</a:t>
            </a:r>
          </a:p>
          <a:p>
            <a:pPr marL="800100" lvl="1" indent="-342900">
              <a:buClr>
                <a:schemeClr val="tx2"/>
              </a:buClr>
              <a:buFont typeface="Wingdings" panose="05000000000000000000" pitchFamily="2" charset="2"/>
              <a:buChar char="q"/>
              <a:tabLst>
                <a:tab pos="449263" algn="l"/>
              </a:tabLst>
            </a:pPr>
            <a:endParaRPr lang="nl-NL" sz="2000" dirty="0">
              <a:solidFill>
                <a:srgbClr val="000000"/>
              </a:solidFill>
            </a:endParaRPr>
          </a:p>
        </p:txBody>
      </p:sp>
    </p:spTree>
    <p:extLst>
      <p:ext uri="{BB962C8B-B14F-4D97-AF65-F5344CB8AC3E}">
        <p14:creationId xmlns:p14="http://schemas.microsoft.com/office/powerpoint/2010/main" val="399108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marL="457200" indent="-457200">
              <a:buFont typeface="+mj-lt"/>
              <a:buAutoNum type="arabicPeriod"/>
            </a:pPr>
            <a:endParaRPr lang="nl-NL" dirty="0"/>
          </a:p>
          <a:p>
            <a:pPr marL="457200" indent="-457200">
              <a:buClr>
                <a:schemeClr val="bg1"/>
              </a:buClr>
              <a:buFont typeface="+mj-lt"/>
              <a:buAutoNum type="arabicPeriod" startAt="8"/>
            </a:pPr>
            <a:r>
              <a:rPr lang="nl-NL" dirty="0">
                <a:solidFill>
                  <a:schemeClr val="bg1"/>
                </a:solidFill>
              </a:rPr>
              <a:t>Hoeveel bedraagt de verlaging van het factuurrisico bij gebruik van bisfosfonaten?</a:t>
            </a:r>
          </a:p>
          <a:p>
            <a:endParaRPr lang="nl-NL" dirty="0"/>
          </a:p>
          <a:p>
            <a:pPr marL="800100" lvl="1" indent="-342900">
              <a:buClr>
                <a:schemeClr val="bg1"/>
              </a:buClr>
              <a:buFont typeface="Wingdings" panose="05000000000000000000" pitchFamily="2" charset="2"/>
              <a:buChar char="q"/>
              <a:tabLst>
                <a:tab pos="449263" algn="l"/>
              </a:tabLst>
            </a:pPr>
            <a:r>
              <a:rPr lang="nl-NL" sz="2000" dirty="0"/>
              <a:t>maximaal 10% </a:t>
            </a:r>
          </a:p>
          <a:p>
            <a:pPr marL="800100" lvl="1" indent="-342900">
              <a:buClr>
                <a:schemeClr val="bg1"/>
              </a:buClr>
              <a:buFont typeface="Wingdings" panose="05000000000000000000" pitchFamily="2" charset="2"/>
              <a:buChar char="q"/>
              <a:tabLst>
                <a:tab pos="449263" algn="l"/>
              </a:tabLst>
            </a:pPr>
            <a:r>
              <a:rPr lang="nl-NL" sz="2000" dirty="0"/>
              <a:t>maximaal 25%</a:t>
            </a:r>
          </a:p>
          <a:p>
            <a:pPr marL="800100" lvl="1" indent="-342900">
              <a:buClr>
                <a:schemeClr val="bg1"/>
              </a:buClr>
              <a:buFont typeface="Wingdings" panose="05000000000000000000" pitchFamily="2" charset="2"/>
              <a:buChar char="q"/>
              <a:tabLst>
                <a:tab pos="449263" algn="l"/>
              </a:tabLst>
            </a:pPr>
            <a:r>
              <a:rPr lang="nl-NL" sz="2000" dirty="0"/>
              <a:t>maximaal 40%</a:t>
            </a:r>
          </a:p>
          <a:p>
            <a:pPr marL="800100" lvl="1" indent="-342900">
              <a:buClr>
                <a:schemeClr val="bg1"/>
              </a:buClr>
              <a:buFont typeface="Wingdings" panose="05000000000000000000" pitchFamily="2" charset="2"/>
              <a:buChar char="q"/>
              <a:tabLst>
                <a:tab pos="449263" algn="l"/>
              </a:tabLst>
            </a:pPr>
            <a:r>
              <a:rPr lang="nl-NL" sz="2000" dirty="0"/>
              <a:t>maximaal 75%</a:t>
            </a:r>
          </a:p>
        </p:txBody>
      </p:sp>
    </p:spTree>
    <p:extLst>
      <p:ext uri="{BB962C8B-B14F-4D97-AF65-F5344CB8AC3E}">
        <p14:creationId xmlns:p14="http://schemas.microsoft.com/office/powerpoint/2010/main" val="89507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marL="457200" indent="-457200">
              <a:buFont typeface="+mj-lt"/>
              <a:buAutoNum type="arabicPeriod"/>
            </a:pPr>
            <a:endParaRPr lang="nl-NL" dirty="0"/>
          </a:p>
          <a:p>
            <a:pPr marL="457200" indent="-457200">
              <a:buClr>
                <a:schemeClr val="bg1"/>
              </a:buClr>
              <a:buFont typeface="+mj-lt"/>
              <a:buAutoNum type="arabicPeriod" startAt="9"/>
            </a:pPr>
            <a:r>
              <a:rPr lang="nl-NL" dirty="0">
                <a:solidFill>
                  <a:schemeClr val="bg1"/>
                </a:solidFill>
              </a:rPr>
              <a:t>Bij patiënten van 50 tot 60 jaar met vragen over osteoporose is altijd een DXA geïndiceerd.</a:t>
            </a:r>
          </a:p>
          <a:p>
            <a:endParaRPr lang="nl-NL" dirty="0"/>
          </a:p>
          <a:p>
            <a:pPr marL="800100" lvl="1" indent="-342900">
              <a:buClr>
                <a:schemeClr val="bg1"/>
              </a:buClr>
              <a:buFont typeface="Wingdings" panose="05000000000000000000" pitchFamily="2" charset="2"/>
              <a:buChar char="q"/>
              <a:tabLst>
                <a:tab pos="449263" algn="l"/>
              </a:tabLst>
            </a:pPr>
            <a:r>
              <a:rPr lang="nl-NL" sz="2000" dirty="0"/>
              <a:t>juist </a:t>
            </a:r>
          </a:p>
          <a:p>
            <a:pPr marL="800100" lvl="1" indent="-342900">
              <a:buClr>
                <a:schemeClr val="bg1"/>
              </a:buClr>
              <a:buFont typeface="Wingdings" panose="05000000000000000000" pitchFamily="2" charset="2"/>
              <a:buChar char="q"/>
              <a:tabLst>
                <a:tab pos="449263" algn="l"/>
              </a:tabLst>
            </a:pPr>
            <a:r>
              <a:rPr lang="nl-NL" sz="2000" dirty="0"/>
              <a:t>onjuist</a:t>
            </a:r>
          </a:p>
        </p:txBody>
      </p:sp>
    </p:spTree>
    <p:extLst>
      <p:ext uri="{BB962C8B-B14F-4D97-AF65-F5344CB8AC3E}">
        <p14:creationId xmlns:p14="http://schemas.microsoft.com/office/powerpoint/2010/main" val="29011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91440" tIns="45720" rIns="91440" bIns="45720" anchor="t"/>
          <a:lstStyle/>
          <a:p>
            <a:r>
              <a:rPr lang="nl-NL" dirty="0"/>
              <a:t>Veranderingen NHG-Standaard Fractuurpreventie 2024</a:t>
            </a:r>
          </a:p>
        </p:txBody>
      </p:sp>
      <p:sp>
        <p:nvSpPr>
          <p:cNvPr id="4" name="Content Placeholder 3">
            <a:extLst>
              <a:ext uri="{FF2B5EF4-FFF2-40B4-BE49-F238E27FC236}">
                <a16:creationId xmlns:a16="http://schemas.microsoft.com/office/drawing/2014/main" id="{99BA09D3-E49A-0D58-D50D-2DF0A4A6B90A}"/>
              </a:ext>
            </a:extLst>
          </p:cNvPr>
          <p:cNvSpPr>
            <a:spLocks noGrp="1"/>
          </p:cNvSpPr>
          <p:nvPr>
            <p:ph sz="quarter" idx="10"/>
          </p:nvPr>
        </p:nvSpPr>
        <p:spPr>
          <a:xfrm>
            <a:off x="838200" y="2018944"/>
            <a:ext cx="10515600" cy="3547081"/>
          </a:xfrm>
        </p:spPr>
        <p:txBody>
          <a:bodyPr lIns="91440" tIns="45720" rIns="91440" bIns="45720" anchor="t"/>
          <a:lstStyle/>
          <a:p>
            <a:pPr marL="285750" indent="-285750">
              <a:lnSpc>
                <a:spcPct val="112999"/>
              </a:lnSpc>
              <a:buClr>
                <a:srgbClr val="00B0F0"/>
              </a:buClr>
              <a:buFont typeface="Arial"/>
              <a:buChar char="•"/>
            </a:pPr>
            <a:r>
              <a:rPr lang="nl-NL" sz="1600" noProof="0" dirty="0">
                <a:solidFill>
                  <a:schemeClr val="bg1"/>
                </a:solidFill>
                <a:ea typeface="+mn-lt"/>
                <a:cs typeface="+mn-lt"/>
              </a:rPr>
              <a:t>De identificatie van patiënten met een verhoogd fractuurrisico is vereenvoudigd. De standaard focust zich op 3 groepen:  </a:t>
            </a:r>
            <a:endParaRPr lang="nl-NL" sz="1600" noProof="0" dirty="0">
              <a:solidFill>
                <a:schemeClr val="bg1"/>
              </a:solidFill>
              <a:ea typeface="Verdana"/>
            </a:endParaRPr>
          </a:p>
          <a:p>
            <a:pPr marL="742950" lvl="1" indent="-285750">
              <a:buFont typeface="Arial"/>
              <a:buChar char="•"/>
            </a:pPr>
            <a:r>
              <a:rPr lang="nl-NL" sz="1600" b="1" noProof="0" dirty="0">
                <a:ea typeface="+mn-lt"/>
                <a:cs typeface="+mn-lt"/>
              </a:rPr>
              <a:t>Risicogroep 1 </a:t>
            </a:r>
            <a:r>
              <a:rPr lang="nl-NL" sz="1600" noProof="0" dirty="0">
                <a:ea typeface="+mn-lt"/>
                <a:cs typeface="+mn-lt"/>
              </a:rPr>
              <a:t>≥ 50 jaar met een recente fractuur (&lt; 2 jaar geleden)  </a:t>
            </a:r>
            <a:endParaRPr lang="nl-NL" sz="1600" noProof="0" dirty="0">
              <a:ea typeface="Verdana"/>
            </a:endParaRPr>
          </a:p>
          <a:p>
            <a:pPr marL="742950" lvl="1" indent="-285750">
              <a:buFont typeface="Arial"/>
              <a:buChar char="•"/>
            </a:pPr>
            <a:r>
              <a:rPr lang="nl-NL" sz="1600" b="1" noProof="0" dirty="0">
                <a:ea typeface="+mn-lt"/>
                <a:cs typeface="+mn-lt"/>
              </a:rPr>
              <a:t>Risicogroep 2</a:t>
            </a:r>
            <a:r>
              <a:rPr lang="nl-NL" sz="1600" noProof="0" dirty="0">
                <a:ea typeface="+mn-lt"/>
                <a:cs typeface="+mn-lt"/>
              </a:rPr>
              <a:t> ≥ 40 jaar met langdurig corticosteroïdengebruik (≥ 3 maanden) </a:t>
            </a:r>
            <a:endParaRPr lang="nl-NL" sz="1600" noProof="0" dirty="0">
              <a:ea typeface="Verdana"/>
            </a:endParaRPr>
          </a:p>
          <a:p>
            <a:pPr marL="742950" lvl="1" indent="-285750">
              <a:buFont typeface="Arial"/>
              <a:buChar char="•"/>
            </a:pPr>
            <a:r>
              <a:rPr lang="nl-NL" sz="1600" b="1" noProof="0" dirty="0">
                <a:ea typeface="+mn-lt"/>
                <a:cs typeface="+mn-lt"/>
              </a:rPr>
              <a:t>Risicogroep 3</a:t>
            </a:r>
            <a:r>
              <a:rPr lang="nl-NL" sz="1600" noProof="0" dirty="0">
                <a:ea typeface="+mn-lt"/>
                <a:cs typeface="+mn-lt"/>
              </a:rPr>
              <a:t> ≥ 60 jaar met vragen/risicofactoren voor een fractuur </a:t>
            </a:r>
            <a:endParaRPr lang="nl-NL" sz="1600" noProof="0" dirty="0">
              <a:ea typeface="Verdana"/>
            </a:endParaRPr>
          </a:p>
          <a:p>
            <a:pPr marL="742950" lvl="1" indent="-285750">
              <a:buFont typeface="Arial"/>
              <a:buChar char="•"/>
            </a:pPr>
            <a:endParaRPr lang="nl-NL" sz="1600" noProof="0" dirty="0">
              <a:ea typeface="Verdana"/>
            </a:endParaRPr>
          </a:p>
          <a:p>
            <a:pPr marL="742950" lvl="1" indent="-285750">
              <a:buFont typeface="Arial"/>
              <a:buChar char="•"/>
            </a:pPr>
            <a:endParaRPr lang="nl-NL" sz="1600" noProof="0" dirty="0">
              <a:ea typeface="Verdana"/>
            </a:endParaRPr>
          </a:p>
          <a:p>
            <a:pPr marL="285750" indent="-285750">
              <a:lnSpc>
                <a:spcPct val="112999"/>
              </a:lnSpc>
              <a:buClr>
                <a:srgbClr val="00AFD3"/>
              </a:buClr>
              <a:buFont typeface="Arial"/>
              <a:buChar char="•"/>
            </a:pPr>
            <a:r>
              <a:rPr lang="nl-NL" sz="1600" noProof="0" dirty="0">
                <a:solidFill>
                  <a:schemeClr val="bg1"/>
                </a:solidFill>
                <a:ea typeface="Verdana"/>
              </a:rPr>
              <a:t>Het fractuurrisico inventariseer je bij deze 3 groepen door bepaling van de botdichtheid en de aanwezigheid van wervelfracturen d.m.v. DEXA + VFA</a:t>
            </a:r>
          </a:p>
          <a:p>
            <a:pPr lvl="2"/>
            <a:endParaRPr lang="en-US" sz="1600" dirty="0">
              <a:solidFill>
                <a:srgbClr val="4A4A4A"/>
              </a:solidFill>
              <a:ea typeface="Verdana"/>
            </a:endParaRPr>
          </a:p>
          <a:p>
            <a:pPr marL="742950" lvl="1" indent="-285750">
              <a:buFont typeface="Arial"/>
              <a:buChar char="•"/>
            </a:pPr>
            <a:endParaRPr lang="en-US" sz="1600" dirty="0">
              <a:solidFill>
                <a:srgbClr val="702283"/>
              </a:solidFill>
              <a:ea typeface="Verdana"/>
            </a:endParaRPr>
          </a:p>
        </p:txBody>
      </p:sp>
    </p:spTree>
    <p:extLst>
      <p:ext uri="{BB962C8B-B14F-4D97-AF65-F5344CB8AC3E}">
        <p14:creationId xmlns:p14="http://schemas.microsoft.com/office/powerpoint/2010/main" val="240713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53D2ED-8B6C-B5BC-15A0-25B280EB8107}"/>
              </a:ext>
            </a:extLst>
          </p:cNvPr>
          <p:cNvPicPr>
            <a:picLocks noGrp="1" noChangeAspect="1"/>
          </p:cNvPicPr>
          <p:nvPr>
            <p:ph sz="quarter" idx="10"/>
          </p:nvPr>
        </p:nvPicPr>
        <p:blipFill>
          <a:blip r:embed="rId2"/>
          <a:srcRect b="46062"/>
          <a:stretch>
            <a:fillRect/>
          </a:stretch>
        </p:blipFill>
        <p:spPr>
          <a:xfrm>
            <a:off x="652615" y="1632683"/>
            <a:ext cx="7681999" cy="4418508"/>
          </a:xfrm>
        </p:spPr>
      </p:pic>
      <p:sp>
        <p:nvSpPr>
          <p:cNvPr id="6" name="Title 5">
            <a:extLst>
              <a:ext uri="{FF2B5EF4-FFF2-40B4-BE49-F238E27FC236}">
                <a16:creationId xmlns:a16="http://schemas.microsoft.com/office/drawing/2014/main" id="{E8028DF5-4A29-50B7-D2EF-6B7ED4522CB2}"/>
              </a:ext>
            </a:extLst>
          </p:cNvPr>
          <p:cNvSpPr>
            <a:spLocks noGrp="1"/>
          </p:cNvSpPr>
          <p:nvPr>
            <p:ph type="title"/>
          </p:nvPr>
        </p:nvSpPr>
        <p:spPr/>
        <p:txBody>
          <a:bodyPr lIns="91440" tIns="45720" rIns="91440" bIns="45720" anchor="t"/>
          <a:lstStyle/>
          <a:p>
            <a:r>
              <a:rPr lang="en-US" dirty="0">
                <a:ea typeface="Verdana"/>
              </a:rPr>
              <a:t>Groep 1 </a:t>
            </a:r>
            <a:r>
              <a:rPr lang="en-US" dirty="0" err="1">
                <a:ea typeface="Verdana"/>
              </a:rPr>
              <a:t>en</a:t>
            </a:r>
            <a:r>
              <a:rPr lang="en-US" dirty="0">
                <a:ea typeface="Verdana"/>
              </a:rPr>
              <a:t> 3</a:t>
            </a:r>
            <a:endParaRPr lang="en-US" dirty="0"/>
          </a:p>
        </p:txBody>
      </p:sp>
    </p:spTree>
    <p:extLst>
      <p:ext uri="{BB962C8B-B14F-4D97-AF65-F5344CB8AC3E}">
        <p14:creationId xmlns:p14="http://schemas.microsoft.com/office/powerpoint/2010/main" val="198595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4B51AE-667D-8ADB-F640-64F700CAECF8}"/>
              </a:ext>
            </a:extLst>
          </p:cNvPr>
          <p:cNvSpPr>
            <a:spLocks noGrp="1"/>
          </p:cNvSpPr>
          <p:nvPr>
            <p:ph type="title"/>
          </p:nvPr>
        </p:nvSpPr>
        <p:spPr/>
        <p:txBody>
          <a:bodyPr lIns="91440" tIns="45720" rIns="91440" bIns="45720" anchor="t">
            <a:normAutofit fontScale="90000"/>
          </a:bodyPr>
          <a:lstStyle/>
          <a:p>
            <a:r>
              <a:rPr lang="en-US" dirty="0" err="1">
                <a:ea typeface="Verdana"/>
              </a:rPr>
              <a:t>Medicamenteuze</a:t>
            </a:r>
            <a:r>
              <a:rPr lang="en-US" dirty="0">
                <a:ea typeface="Verdana"/>
              </a:rPr>
              <a:t> </a:t>
            </a:r>
            <a:r>
              <a:rPr lang="en-US" dirty="0" err="1">
                <a:ea typeface="Verdana"/>
              </a:rPr>
              <a:t>behandeling</a:t>
            </a:r>
            <a:r>
              <a:rPr lang="en-US" dirty="0">
                <a:ea typeface="Verdana"/>
              </a:rPr>
              <a:t> / </a:t>
            </a:r>
            <a:r>
              <a:rPr lang="en-US" dirty="0" err="1">
                <a:ea typeface="Verdana"/>
              </a:rPr>
              <a:t>verwijscriteria</a:t>
            </a:r>
            <a:r>
              <a:rPr lang="en-US" dirty="0">
                <a:ea typeface="Verdana"/>
              </a:rPr>
              <a:t> </a:t>
            </a:r>
            <a:r>
              <a:rPr lang="en-US" dirty="0" err="1">
                <a:ea typeface="Verdana"/>
              </a:rPr>
              <a:t>groep</a:t>
            </a:r>
            <a:r>
              <a:rPr lang="en-US" dirty="0">
                <a:ea typeface="Verdana"/>
              </a:rPr>
              <a:t> 1 </a:t>
            </a:r>
            <a:r>
              <a:rPr lang="en-US" dirty="0" err="1">
                <a:ea typeface="Verdana"/>
              </a:rPr>
              <a:t>en</a:t>
            </a:r>
            <a:r>
              <a:rPr lang="en-US" dirty="0">
                <a:ea typeface="Verdana"/>
              </a:rPr>
              <a:t> 3</a:t>
            </a:r>
            <a:endParaRPr lang="en-US" dirty="0" err="1"/>
          </a:p>
        </p:txBody>
      </p:sp>
      <p:pic>
        <p:nvPicPr>
          <p:cNvPr id="5" name="Content Placeholder 4">
            <a:extLst>
              <a:ext uri="{FF2B5EF4-FFF2-40B4-BE49-F238E27FC236}">
                <a16:creationId xmlns:a16="http://schemas.microsoft.com/office/drawing/2014/main" id="{A383D621-3796-28B0-6482-FC01E8AE6D9B}"/>
              </a:ext>
            </a:extLst>
          </p:cNvPr>
          <p:cNvPicPr>
            <a:picLocks noGrp="1" noChangeAspect="1"/>
          </p:cNvPicPr>
          <p:nvPr>
            <p:ph sz="quarter" idx="4294967295"/>
          </p:nvPr>
        </p:nvPicPr>
        <p:blipFill>
          <a:blip r:embed="rId2"/>
          <a:srcRect t="53333" r="158"/>
          <a:stretch>
            <a:fillRect/>
          </a:stretch>
        </p:blipFill>
        <p:spPr>
          <a:xfrm>
            <a:off x="835152" y="1882013"/>
            <a:ext cx="8782050" cy="4383088"/>
          </a:xfrm>
          <a:prstGeom prst="rect">
            <a:avLst/>
          </a:prstGeom>
        </p:spPr>
      </p:pic>
    </p:spTree>
    <p:extLst>
      <p:ext uri="{BB962C8B-B14F-4D97-AF65-F5344CB8AC3E}">
        <p14:creationId xmlns:p14="http://schemas.microsoft.com/office/powerpoint/2010/main" val="28671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3" name="Tijdelijke aanduiding voor inhoud 2"/>
          <p:cNvSpPr>
            <a:spLocks noGrp="1"/>
          </p:cNvSpPr>
          <p:nvPr>
            <p:ph sz="quarter" idx="10"/>
          </p:nvPr>
        </p:nvSpPr>
        <p:spPr/>
        <p:txBody>
          <a:bodyPr/>
          <a:lstStyle/>
          <a:p>
            <a:endParaRPr lang="nl-NL" dirty="0"/>
          </a:p>
          <a:p>
            <a:r>
              <a:rPr lang="nl-NL" dirty="0">
                <a:solidFill>
                  <a:schemeClr val="bg1"/>
                </a:solidFill>
              </a:rPr>
              <a:t>0.00 uur	Medicijnjournaal</a:t>
            </a:r>
          </a:p>
          <a:p>
            <a:r>
              <a:rPr lang="nl-NL" dirty="0">
                <a:solidFill>
                  <a:schemeClr val="bg1"/>
                </a:solidFill>
              </a:rPr>
              <a:t>0.10 uur	Doel en inleiding</a:t>
            </a:r>
          </a:p>
          <a:p>
            <a:r>
              <a:rPr lang="nl-NL" dirty="0">
                <a:solidFill>
                  <a:schemeClr val="bg1"/>
                </a:solidFill>
              </a:rPr>
              <a:t>0.15 uur	Kennistoets</a:t>
            </a:r>
          </a:p>
          <a:p>
            <a:r>
              <a:rPr lang="nl-NL" dirty="0">
                <a:solidFill>
                  <a:schemeClr val="bg1"/>
                </a:solidFill>
              </a:rPr>
              <a:t>0.35 uur	Eigen voorschrijfbeleid	</a:t>
            </a:r>
          </a:p>
          <a:p>
            <a:r>
              <a:rPr lang="nl-NL" dirty="0">
                <a:solidFill>
                  <a:schemeClr val="bg1"/>
                </a:solidFill>
              </a:rPr>
              <a:t>0.50 uur	Casuïstiek 			</a:t>
            </a:r>
          </a:p>
          <a:p>
            <a:r>
              <a:rPr lang="nl-NL" dirty="0">
                <a:solidFill>
                  <a:schemeClr val="bg1"/>
                </a:solidFill>
              </a:rPr>
              <a:t>1.20 uur	Maken van afspraken	</a:t>
            </a:r>
          </a:p>
          <a:p>
            <a:r>
              <a:rPr lang="nl-NL" dirty="0">
                <a:solidFill>
                  <a:schemeClr val="bg1"/>
                </a:solidFill>
              </a:rPr>
              <a:t>1.25 uur	Afsluiting	</a:t>
            </a:r>
          </a:p>
          <a:p>
            <a:endParaRPr lang="nl-NL" i="1" dirty="0">
              <a:solidFill>
                <a:srgbClr val="00B0F0"/>
              </a:solidFill>
            </a:endParaRPr>
          </a:p>
          <a:p>
            <a:r>
              <a:rPr lang="nl-NL" i="1" dirty="0">
                <a:solidFill>
                  <a:srgbClr val="00B0F0"/>
                </a:solidFill>
              </a:rPr>
              <a:t>Vul hier uw eigen tijdstippen in.</a:t>
            </a:r>
          </a:p>
          <a:p>
            <a:endParaRPr lang="nl-NL" dirty="0"/>
          </a:p>
        </p:txBody>
      </p:sp>
      <p:pic>
        <p:nvPicPr>
          <p:cNvPr id="4"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7476" y="1873668"/>
            <a:ext cx="288131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95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AF97705-7488-9D68-965D-2D46965EBDE2}"/>
              </a:ext>
            </a:extLst>
          </p:cNvPr>
          <p:cNvPicPr>
            <a:picLocks noGrp="1" noChangeAspect="1"/>
          </p:cNvPicPr>
          <p:nvPr>
            <p:ph sz="quarter" idx="10"/>
          </p:nvPr>
        </p:nvPicPr>
        <p:blipFill>
          <a:blip r:embed="rId2"/>
          <a:srcRect b="40419"/>
          <a:stretch>
            <a:fillRect/>
          </a:stretch>
        </p:blipFill>
        <p:spPr>
          <a:xfrm>
            <a:off x="839488" y="1480281"/>
            <a:ext cx="7216997" cy="4217482"/>
          </a:xfrm>
        </p:spPr>
      </p:pic>
      <p:sp>
        <p:nvSpPr>
          <p:cNvPr id="6" name="Title 5">
            <a:extLst>
              <a:ext uri="{FF2B5EF4-FFF2-40B4-BE49-F238E27FC236}">
                <a16:creationId xmlns:a16="http://schemas.microsoft.com/office/drawing/2014/main" id="{5069A8D2-BF4E-E89E-B3C4-1526AD7FC360}"/>
              </a:ext>
            </a:extLst>
          </p:cNvPr>
          <p:cNvSpPr>
            <a:spLocks noGrp="1"/>
          </p:cNvSpPr>
          <p:nvPr>
            <p:ph type="title"/>
          </p:nvPr>
        </p:nvSpPr>
        <p:spPr/>
        <p:txBody>
          <a:bodyPr lIns="91440" tIns="45720" rIns="91440" bIns="45720" anchor="t"/>
          <a:lstStyle/>
          <a:p>
            <a:r>
              <a:rPr lang="en-US" dirty="0">
                <a:ea typeface="Verdana"/>
              </a:rPr>
              <a:t>Groep 2</a:t>
            </a:r>
            <a:endParaRPr lang="en-US" dirty="0"/>
          </a:p>
        </p:txBody>
      </p:sp>
    </p:spTree>
    <p:extLst>
      <p:ext uri="{BB962C8B-B14F-4D97-AF65-F5344CB8AC3E}">
        <p14:creationId xmlns:p14="http://schemas.microsoft.com/office/powerpoint/2010/main" val="1437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F308B-EF49-FE21-19A5-95AFC845D0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F14F141-4500-08B7-1EBD-A5B5655BEBBB}"/>
              </a:ext>
            </a:extLst>
          </p:cNvPr>
          <p:cNvSpPr>
            <a:spLocks noGrp="1"/>
          </p:cNvSpPr>
          <p:nvPr>
            <p:ph type="title"/>
          </p:nvPr>
        </p:nvSpPr>
        <p:spPr/>
        <p:txBody>
          <a:bodyPr lIns="91440" tIns="45720" rIns="91440" bIns="45720" anchor="t"/>
          <a:lstStyle/>
          <a:p>
            <a:r>
              <a:rPr lang="en-US" dirty="0" err="1">
                <a:ea typeface="Verdana"/>
              </a:rPr>
              <a:t>Medicamenteuze</a:t>
            </a:r>
            <a:r>
              <a:rPr lang="en-US" dirty="0">
                <a:ea typeface="Verdana"/>
              </a:rPr>
              <a:t> </a:t>
            </a:r>
            <a:r>
              <a:rPr lang="en-US" dirty="0" err="1">
                <a:ea typeface="Verdana"/>
              </a:rPr>
              <a:t>behandeling</a:t>
            </a:r>
            <a:r>
              <a:rPr lang="en-US" dirty="0">
                <a:ea typeface="Verdana"/>
              </a:rPr>
              <a:t> / </a:t>
            </a:r>
            <a:r>
              <a:rPr lang="en-US" dirty="0" err="1">
                <a:ea typeface="Verdana"/>
              </a:rPr>
              <a:t>verwijscriteria</a:t>
            </a:r>
            <a:r>
              <a:rPr lang="en-US" dirty="0">
                <a:ea typeface="Verdana"/>
              </a:rPr>
              <a:t> </a:t>
            </a:r>
            <a:r>
              <a:rPr lang="en-US" dirty="0" err="1">
                <a:ea typeface="Verdana"/>
              </a:rPr>
              <a:t>groep</a:t>
            </a:r>
            <a:r>
              <a:rPr lang="en-US" dirty="0">
                <a:ea typeface="Verdana"/>
              </a:rPr>
              <a:t> 2</a:t>
            </a:r>
            <a:endParaRPr lang="en-US" dirty="0" err="1"/>
          </a:p>
        </p:txBody>
      </p:sp>
      <p:pic>
        <p:nvPicPr>
          <p:cNvPr id="2" name="Picture 1">
            <a:extLst>
              <a:ext uri="{FF2B5EF4-FFF2-40B4-BE49-F238E27FC236}">
                <a16:creationId xmlns:a16="http://schemas.microsoft.com/office/drawing/2014/main" id="{A341A054-E755-F1B9-9247-8B7BFC9EC4CB}"/>
              </a:ext>
            </a:extLst>
          </p:cNvPr>
          <p:cNvPicPr>
            <a:picLocks noChangeAspect="1"/>
          </p:cNvPicPr>
          <p:nvPr/>
        </p:nvPicPr>
        <p:blipFill>
          <a:blip r:embed="rId2"/>
          <a:srcRect t="59708" r="110"/>
          <a:stretch>
            <a:fillRect/>
          </a:stretch>
        </p:blipFill>
        <p:spPr>
          <a:xfrm>
            <a:off x="835420" y="1716425"/>
            <a:ext cx="10836737" cy="4287218"/>
          </a:xfrm>
          <a:prstGeom prst="rect">
            <a:avLst/>
          </a:prstGeom>
        </p:spPr>
      </p:pic>
    </p:spTree>
    <p:extLst>
      <p:ext uri="{BB962C8B-B14F-4D97-AF65-F5344CB8AC3E}">
        <p14:creationId xmlns:p14="http://schemas.microsoft.com/office/powerpoint/2010/main" val="4255495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6FF7-A75E-11A2-3C6B-48EE57D5D43F}"/>
              </a:ext>
            </a:extLst>
          </p:cNvPr>
          <p:cNvSpPr>
            <a:spLocks noGrp="1"/>
          </p:cNvSpPr>
          <p:nvPr>
            <p:ph type="title"/>
          </p:nvPr>
        </p:nvSpPr>
        <p:spPr/>
        <p:txBody>
          <a:bodyPr lIns="91440" tIns="45720" rIns="91440" bIns="45720" anchor="t"/>
          <a:lstStyle/>
          <a:p>
            <a:pPr>
              <a:lnSpc>
                <a:spcPct val="113999"/>
              </a:lnSpc>
            </a:pPr>
            <a:r>
              <a:rPr lang="en-US" dirty="0" err="1">
                <a:ea typeface="Verdana"/>
              </a:rPr>
              <a:t>Laboratoriumdiagnostiek</a:t>
            </a:r>
            <a:endParaRPr lang="en-US" dirty="0" err="1"/>
          </a:p>
        </p:txBody>
      </p:sp>
      <p:sp>
        <p:nvSpPr>
          <p:cNvPr id="6" name="Content Placeholder 5">
            <a:extLst>
              <a:ext uri="{FF2B5EF4-FFF2-40B4-BE49-F238E27FC236}">
                <a16:creationId xmlns:a16="http://schemas.microsoft.com/office/drawing/2014/main" id="{E63FD580-D001-0456-D2CE-B9D18CEC13A4}"/>
              </a:ext>
            </a:extLst>
          </p:cNvPr>
          <p:cNvSpPr>
            <a:spLocks noGrp="1"/>
          </p:cNvSpPr>
          <p:nvPr>
            <p:ph sz="quarter" idx="10"/>
          </p:nvPr>
        </p:nvSpPr>
        <p:spPr/>
        <p:txBody>
          <a:bodyPr lIns="91440" tIns="45720" rIns="91440" bIns="45720" anchor="t"/>
          <a:lstStyle/>
          <a:p>
            <a:pPr marL="285750" indent="-285750">
              <a:lnSpc>
                <a:spcPct val="112999"/>
              </a:lnSpc>
              <a:buFont typeface="Arial"/>
              <a:buChar char="•"/>
            </a:pPr>
            <a:endParaRPr lang="en-US" sz="1600" dirty="0">
              <a:solidFill>
                <a:srgbClr val="4A4A4A"/>
              </a:solidFill>
              <a:ea typeface="Verdana"/>
            </a:endParaRPr>
          </a:p>
          <a:p>
            <a:pPr marL="285750" indent="-285750">
              <a:lnSpc>
                <a:spcPct val="112999"/>
              </a:lnSpc>
              <a:buClr>
                <a:srgbClr val="00B0F0"/>
              </a:buClr>
              <a:buFont typeface="Arial"/>
              <a:buChar char="•"/>
            </a:pPr>
            <a:r>
              <a:rPr lang="en-US" sz="1600" dirty="0" err="1">
                <a:solidFill>
                  <a:schemeClr val="bg1"/>
                </a:solidFill>
                <a:ea typeface="Verdana"/>
              </a:rPr>
              <a:t>Laboratorium</a:t>
            </a:r>
            <a:r>
              <a:rPr lang="en-US" sz="1600" dirty="0">
                <a:solidFill>
                  <a:schemeClr val="bg1"/>
                </a:solidFill>
                <a:ea typeface="Verdana"/>
              </a:rPr>
              <a:t> </a:t>
            </a:r>
            <a:r>
              <a:rPr lang="en-US" sz="1600" dirty="0" err="1">
                <a:solidFill>
                  <a:schemeClr val="bg1"/>
                </a:solidFill>
                <a:ea typeface="Verdana"/>
              </a:rPr>
              <a:t>diagnostiek</a:t>
            </a:r>
            <a:r>
              <a:rPr lang="en-US" sz="1600" dirty="0">
                <a:solidFill>
                  <a:schemeClr val="bg1"/>
                </a:solidFill>
                <a:ea typeface="Verdana"/>
              </a:rPr>
              <a:t> </a:t>
            </a:r>
            <a:r>
              <a:rPr lang="en-US" sz="1600" dirty="0" err="1">
                <a:solidFill>
                  <a:schemeClr val="bg1"/>
                </a:solidFill>
                <a:ea typeface="Verdana"/>
              </a:rPr>
              <a:t>bij</a:t>
            </a:r>
            <a:r>
              <a:rPr lang="en-US" sz="1600" dirty="0">
                <a:solidFill>
                  <a:schemeClr val="bg1"/>
                </a:solidFill>
                <a:ea typeface="+mn-lt"/>
                <a:cs typeface="+mn-lt"/>
              </a:rPr>
              <a:t> </a:t>
            </a:r>
            <a:r>
              <a:rPr lang="en-US" sz="1600" dirty="0" err="1">
                <a:solidFill>
                  <a:schemeClr val="bg1"/>
                </a:solidFill>
                <a:ea typeface="+mn-lt"/>
                <a:cs typeface="+mn-lt"/>
              </a:rPr>
              <a:t>een</a:t>
            </a:r>
            <a:r>
              <a:rPr lang="en-US" sz="1600" dirty="0">
                <a:solidFill>
                  <a:schemeClr val="bg1"/>
                </a:solidFill>
                <a:ea typeface="+mn-lt"/>
                <a:cs typeface="+mn-lt"/>
              </a:rPr>
              <a:t> </a:t>
            </a:r>
            <a:r>
              <a:rPr lang="en-US" sz="1600" dirty="0" err="1">
                <a:solidFill>
                  <a:schemeClr val="bg1"/>
                </a:solidFill>
                <a:ea typeface="+mn-lt"/>
                <a:cs typeface="+mn-lt"/>
              </a:rPr>
              <a:t>indicatie</a:t>
            </a:r>
            <a:r>
              <a:rPr lang="en-US" sz="1600" dirty="0">
                <a:solidFill>
                  <a:schemeClr val="bg1"/>
                </a:solidFill>
                <a:ea typeface="+mn-lt"/>
                <a:cs typeface="+mn-lt"/>
              </a:rPr>
              <a:t> </a:t>
            </a:r>
            <a:r>
              <a:rPr lang="en-US" sz="1600" dirty="0" err="1">
                <a:solidFill>
                  <a:schemeClr val="bg1"/>
                </a:solidFill>
                <a:ea typeface="+mn-lt"/>
                <a:cs typeface="+mn-lt"/>
              </a:rPr>
              <a:t>voor</a:t>
            </a:r>
            <a:r>
              <a:rPr lang="en-US" sz="1600" dirty="0">
                <a:solidFill>
                  <a:schemeClr val="bg1"/>
                </a:solidFill>
                <a:ea typeface="+mn-lt"/>
                <a:cs typeface="+mn-lt"/>
              </a:rPr>
              <a:t> </a:t>
            </a:r>
            <a:r>
              <a:rPr lang="en-US" sz="1600" dirty="0" err="1">
                <a:solidFill>
                  <a:schemeClr val="bg1"/>
                </a:solidFill>
                <a:ea typeface="+mn-lt"/>
                <a:cs typeface="+mn-lt"/>
              </a:rPr>
              <a:t>medicamenteuze</a:t>
            </a:r>
            <a:r>
              <a:rPr lang="en-US" sz="1600" dirty="0">
                <a:solidFill>
                  <a:schemeClr val="bg1"/>
                </a:solidFill>
                <a:ea typeface="+mn-lt"/>
                <a:cs typeface="+mn-lt"/>
              </a:rPr>
              <a:t> </a:t>
            </a:r>
            <a:r>
              <a:rPr lang="en-US" sz="1600" dirty="0" err="1">
                <a:solidFill>
                  <a:schemeClr val="bg1"/>
                </a:solidFill>
                <a:ea typeface="+mn-lt"/>
                <a:cs typeface="+mn-lt"/>
              </a:rPr>
              <a:t>fractuurpreventie</a:t>
            </a:r>
            <a:endParaRPr lang="en-US" sz="1600" dirty="0">
              <a:solidFill>
                <a:schemeClr val="bg1"/>
              </a:solidFill>
              <a:ea typeface="+mn-lt"/>
              <a:cs typeface="+mn-lt"/>
            </a:endParaRPr>
          </a:p>
          <a:p>
            <a:pPr marL="1200150" lvl="2" indent="-285750">
              <a:buFont typeface="Wingdings"/>
              <a:buChar char="§"/>
            </a:pPr>
            <a:r>
              <a:rPr lang="en-US" sz="1600" dirty="0" err="1">
                <a:ea typeface="+mn-lt"/>
                <a:cs typeface="+mn-lt"/>
              </a:rPr>
              <a:t>vitamine</a:t>
            </a:r>
            <a:r>
              <a:rPr lang="en-US" sz="1600" dirty="0">
                <a:ea typeface="+mn-lt"/>
                <a:cs typeface="+mn-lt"/>
              </a:rPr>
              <a:t> D</a:t>
            </a:r>
            <a:endParaRPr lang="en-US" sz="1600" dirty="0">
              <a:ea typeface="Verdana"/>
            </a:endParaRPr>
          </a:p>
          <a:p>
            <a:pPr marL="1200150" lvl="2" indent="-285750">
              <a:buFont typeface="Wingdings"/>
              <a:buChar char="§"/>
            </a:pPr>
            <a:r>
              <a:rPr lang="en-US" sz="1600" dirty="0">
                <a:ea typeface="+mn-lt"/>
                <a:cs typeface="+mn-lt"/>
              </a:rPr>
              <a:t>calcium </a:t>
            </a:r>
            <a:r>
              <a:rPr lang="en-US" sz="1600" dirty="0" err="1">
                <a:ea typeface="+mn-lt"/>
                <a:cs typeface="+mn-lt"/>
              </a:rPr>
              <a:t>gecorrigeerd</a:t>
            </a:r>
            <a:r>
              <a:rPr lang="en-US" sz="1600" dirty="0">
                <a:ea typeface="+mn-lt"/>
                <a:cs typeface="+mn-lt"/>
              </a:rPr>
              <a:t> </a:t>
            </a:r>
            <a:r>
              <a:rPr lang="en-US" sz="1600" dirty="0" err="1">
                <a:ea typeface="+mn-lt"/>
                <a:cs typeface="+mn-lt"/>
              </a:rPr>
              <a:t>voor</a:t>
            </a:r>
            <a:r>
              <a:rPr lang="en-US" sz="1600" dirty="0">
                <a:ea typeface="+mn-lt"/>
                <a:cs typeface="+mn-lt"/>
              </a:rPr>
              <a:t> </a:t>
            </a:r>
            <a:r>
              <a:rPr lang="en-US" sz="1600" dirty="0" err="1">
                <a:ea typeface="+mn-lt"/>
                <a:cs typeface="+mn-lt"/>
              </a:rPr>
              <a:t>albumine</a:t>
            </a:r>
            <a:r>
              <a:rPr lang="en-US" sz="1600" dirty="0">
                <a:ea typeface="+mn-lt"/>
                <a:cs typeface="+mn-lt"/>
              </a:rPr>
              <a:t> (en </a:t>
            </a:r>
            <a:r>
              <a:rPr lang="en-US" sz="1600" dirty="0" err="1">
                <a:ea typeface="+mn-lt"/>
                <a:cs typeface="+mn-lt"/>
              </a:rPr>
              <a:t>indien</a:t>
            </a:r>
            <a:r>
              <a:rPr lang="en-US" sz="1600" dirty="0">
                <a:ea typeface="+mn-lt"/>
                <a:cs typeface="+mn-lt"/>
              </a:rPr>
              <a:t> </a:t>
            </a:r>
            <a:r>
              <a:rPr lang="en-US" sz="1600" dirty="0" err="1">
                <a:ea typeface="+mn-lt"/>
                <a:cs typeface="+mn-lt"/>
              </a:rPr>
              <a:t>verhoogd</a:t>
            </a:r>
            <a:r>
              <a:rPr lang="en-US" sz="1600" dirty="0">
                <a:ea typeface="+mn-lt"/>
                <a:cs typeface="+mn-lt"/>
              </a:rPr>
              <a:t>: PTH </a:t>
            </a:r>
            <a:r>
              <a:rPr lang="en-US" sz="1600" dirty="0" err="1">
                <a:ea typeface="+mn-lt"/>
                <a:cs typeface="+mn-lt"/>
              </a:rPr>
              <a:t>voor</a:t>
            </a:r>
            <a:r>
              <a:rPr lang="en-US" sz="1600" dirty="0">
                <a:ea typeface="+mn-lt"/>
                <a:cs typeface="+mn-lt"/>
              </a:rPr>
              <a:t> </a:t>
            </a:r>
            <a:r>
              <a:rPr lang="en-US" sz="1600" dirty="0" err="1">
                <a:ea typeface="+mn-lt"/>
                <a:cs typeface="+mn-lt"/>
              </a:rPr>
              <a:t>onderzoek</a:t>
            </a:r>
            <a:r>
              <a:rPr lang="en-US" sz="1600" dirty="0">
                <a:ea typeface="+mn-lt"/>
                <a:cs typeface="+mn-lt"/>
              </a:rPr>
              <a:t> </a:t>
            </a:r>
            <a:r>
              <a:rPr lang="en-US" sz="1600" dirty="0" err="1">
                <a:ea typeface="+mn-lt"/>
                <a:cs typeface="+mn-lt"/>
              </a:rPr>
              <a:t>naar</a:t>
            </a:r>
            <a:r>
              <a:rPr lang="en-US" sz="1600" dirty="0">
                <a:ea typeface="+mn-lt"/>
                <a:cs typeface="+mn-lt"/>
              </a:rPr>
              <a:t> </a:t>
            </a:r>
            <a:r>
              <a:rPr lang="en-US" sz="1600" dirty="0" err="1">
                <a:ea typeface="+mn-lt"/>
                <a:cs typeface="+mn-lt"/>
              </a:rPr>
              <a:t>hyperparathyreoïdie</a:t>
            </a:r>
            <a:r>
              <a:rPr lang="en-US" sz="1600" dirty="0">
                <a:ea typeface="+mn-lt"/>
                <a:cs typeface="+mn-lt"/>
              </a:rPr>
              <a:t>)</a:t>
            </a:r>
            <a:endParaRPr lang="en-US" sz="1600" dirty="0">
              <a:ea typeface="Verdana"/>
            </a:endParaRPr>
          </a:p>
          <a:p>
            <a:pPr marL="1200150" lvl="2" indent="-285750">
              <a:buFont typeface="Wingdings"/>
              <a:buChar char="§"/>
            </a:pPr>
            <a:r>
              <a:rPr lang="en-US" sz="1600" dirty="0">
                <a:ea typeface="+mn-lt"/>
                <a:cs typeface="+mn-lt"/>
              </a:rPr>
              <a:t>TSH (en </a:t>
            </a:r>
            <a:r>
              <a:rPr lang="en-US" sz="1600" dirty="0" err="1">
                <a:ea typeface="+mn-lt"/>
                <a:cs typeface="+mn-lt"/>
              </a:rPr>
              <a:t>indien</a:t>
            </a:r>
            <a:r>
              <a:rPr lang="en-US" sz="1600" dirty="0">
                <a:ea typeface="+mn-lt"/>
                <a:cs typeface="+mn-lt"/>
              </a:rPr>
              <a:t> </a:t>
            </a:r>
            <a:r>
              <a:rPr lang="en-US" sz="1600" dirty="0" err="1">
                <a:ea typeface="+mn-lt"/>
                <a:cs typeface="+mn-lt"/>
              </a:rPr>
              <a:t>afwijkend</a:t>
            </a:r>
            <a:r>
              <a:rPr lang="en-US" sz="1600" dirty="0">
                <a:ea typeface="+mn-lt"/>
                <a:cs typeface="+mn-lt"/>
              </a:rPr>
              <a:t>: </a:t>
            </a:r>
            <a:r>
              <a:rPr lang="en-US" sz="1600" dirty="0" err="1">
                <a:ea typeface="+mn-lt"/>
                <a:cs typeface="+mn-lt"/>
              </a:rPr>
              <a:t>vrij</a:t>
            </a:r>
            <a:r>
              <a:rPr lang="en-US" sz="1600" dirty="0">
                <a:ea typeface="+mn-lt"/>
                <a:cs typeface="+mn-lt"/>
              </a:rPr>
              <a:t> T4 </a:t>
            </a:r>
            <a:r>
              <a:rPr lang="en-US" sz="1600" dirty="0" err="1">
                <a:ea typeface="+mn-lt"/>
                <a:cs typeface="+mn-lt"/>
              </a:rPr>
              <a:t>voor</a:t>
            </a:r>
            <a:r>
              <a:rPr lang="en-US" sz="1600" dirty="0">
                <a:ea typeface="+mn-lt"/>
                <a:cs typeface="+mn-lt"/>
              </a:rPr>
              <a:t> </a:t>
            </a:r>
            <a:r>
              <a:rPr lang="en-US" sz="1600" dirty="0" err="1">
                <a:ea typeface="+mn-lt"/>
                <a:cs typeface="+mn-lt"/>
              </a:rPr>
              <a:t>onderzoek</a:t>
            </a:r>
            <a:r>
              <a:rPr lang="en-US" sz="1600" dirty="0">
                <a:ea typeface="+mn-lt"/>
                <a:cs typeface="+mn-lt"/>
              </a:rPr>
              <a:t> </a:t>
            </a:r>
            <a:r>
              <a:rPr lang="en-US" sz="1600" dirty="0" err="1">
                <a:ea typeface="+mn-lt"/>
                <a:cs typeface="+mn-lt"/>
              </a:rPr>
              <a:t>naar</a:t>
            </a:r>
            <a:r>
              <a:rPr lang="en-US" sz="1600" dirty="0">
                <a:ea typeface="+mn-lt"/>
                <a:cs typeface="+mn-lt"/>
              </a:rPr>
              <a:t> </a:t>
            </a:r>
            <a:r>
              <a:rPr lang="en-US" sz="1600" dirty="0" err="1">
                <a:ea typeface="+mn-lt"/>
                <a:cs typeface="+mn-lt"/>
              </a:rPr>
              <a:t>hyperthyreoïdie</a:t>
            </a:r>
            <a:r>
              <a:rPr lang="en-US" sz="1600" dirty="0">
                <a:ea typeface="+mn-lt"/>
                <a:cs typeface="+mn-lt"/>
              </a:rPr>
              <a:t>)</a:t>
            </a:r>
            <a:endParaRPr lang="en-US" sz="1600" dirty="0">
              <a:ea typeface="Verdana"/>
            </a:endParaRPr>
          </a:p>
          <a:p>
            <a:pPr marL="1200150" lvl="2" indent="-285750">
              <a:buFont typeface="Wingdings"/>
              <a:buChar char="§"/>
            </a:pPr>
            <a:r>
              <a:rPr lang="en-US" sz="1600" dirty="0">
                <a:ea typeface="+mn-lt"/>
                <a:cs typeface="+mn-lt"/>
              </a:rPr>
              <a:t>creatinine </a:t>
            </a:r>
            <a:r>
              <a:rPr lang="en-US" sz="1600" dirty="0" err="1">
                <a:ea typeface="+mn-lt"/>
                <a:cs typeface="+mn-lt"/>
              </a:rPr>
              <a:t>en</a:t>
            </a:r>
            <a:r>
              <a:rPr lang="en-US" sz="1600" dirty="0">
                <a:ea typeface="+mn-lt"/>
                <a:cs typeface="+mn-lt"/>
              </a:rPr>
              <a:t> eGFR (</a:t>
            </a:r>
            <a:r>
              <a:rPr lang="en-US" sz="1600" dirty="0" err="1">
                <a:ea typeface="+mn-lt"/>
                <a:cs typeface="+mn-lt"/>
              </a:rPr>
              <a:t>tenzij</a:t>
            </a:r>
            <a:r>
              <a:rPr lang="en-US" sz="1600" dirty="0">
                <a:ea typeface="+mn-lt"/>
                <a:cs typeface="+mn-lt"/>
              </a:rPr>
              <a:t> er </a:t>
            </a:r>
            <a:r>
              <a:rPr lang="en-US" sz="1600" dirty="0" err="1">
                <a:ea typeface="+mn-lt"/>
                <a:cs typeface="+mn-lt"/>
              </a:rPr>
              <a:t>een</a:t>
            </a:r>
            <a:r>
              <a:rPr lang="en-US" sz="1600" dirty="0">
                <a:ea typeface="+mn-lt"/>
                <a:cs typeface="+mn-lt"/>
              </a:rPr>
              <a:t> </a:t>
            </a:r>
            <a:r>
              <a:rPr lang="en-US" sz="1600" dirty="0" err="1">
                <a:ea typeface="+mn-lt"/>
                <a:cs typeface="+mn-lt"/>
              </a:rPr>
              <a:t>waarde</a:t>
            </a:r>
            <a:r>
              <a:rPr lang="en-US" sz="1600" dirty="0">
                <a:ea typeface="+mn-lt"/>
                <a:cs typeface="+mn-lt"/>
              </a:rPr>
              <a:t> van &lt; 1 </a:t>
            </a:r>
            <a:r>
              <a:rPr lang="en-US" sz="1600" dirty="0" err="1">
                <a:ea typeface="+mn-lt"/>
                <a:cs typeface="+mn-lt"/>
              </a:rPr>
              <a:t>jaar</a:t>
            </a:r>
            <a:r>
              <a:rPr lang="en-US" sz="1600" dirty="0">
                <a:ea typeface="+mn-lt"/>
                <a:cs typeface="+mn-lt"/>
              </a:rPr>
              <a:t> </a:t>
            </a:r>
            <a:r>
              <a:rPr lang="en-US" sz="1600" dirty="0" err="1">
                <a:ea typeface="+mn-lt"/>
                <a:cs typeface="+mn-lt"/>
              </a:rPr>
              <a:t>geleden</a:t>
            </a:r>
            <a:r>
              <a:rPr lang="en-US" sz="1600" dirty="0">
                <a:ea typeface="+mn-lt"/>
                <a:cs typeface="+mn-lt"/>
              </a:rPr>
              <a:t> </a:t>
            </a:r>
            <a:r>
              <a:rPr lang="en-US" sz="1600" dirty="0" err="1">
                <a:ea typeface="+mn-lt"/>
                <a:cs typeface="+mn-lt"/>
              </a:rPr>
              <a:t>bekend</a:t>
            </a:r>
            <a:r>
              <a:rPr lang="en-US" sz="1600" dirty="0">
                <a:ea typeface="+mn-lt"/>
                <a:cs typeface="+mn-lt"/>
              </a:rPr>
              <a:t> is)</a:t>
            </a:r>
            <a:endParaRPr lang="en-US" sz="1600" dirty="0">
              <a:ea typeface="Verdana"/>
            </a:endParaRPr>
          </a:p>
          <a:p>
            <a:pPr marL="1200150" lvl="2" indent="-285750">
              <a:buFont typeface="Wingdings"/>
              <a:buChar char="§"/>
            </a:pPr>
            <a:r>
              <a:rPr lang="en-US" sz="1600" dirty="0">
                <a:ea typeface="Verdana"/>
              </a:rPr>
              <a:t>Bij </a:t>
            </a:r>
            <a:r>
              <a:rPr lang="en-US" sz="1600" dirty="0" err="1">
                <a:ea typeface="Verdana"/>
              </a:rPr>
              <a:t>vermoeden</a:t>
            </a:r>
            <a:r>
              <a:rPr lang="en-US" sz="1600" dirty="0">
                <a:ea typeface="Verdana"/>
              </a:rPr>
              <a:t> </a:t>
            </a:r>
            <a:r>
              <a:rPr lang="en-US" sz="1600" dirty="0" err="1">
                <a:ea typeface="Verdana"/>
              </a:rPr>
              <a:t>secundaire</a:t>
            </a:r>
            <a:r>
              <a:rPr lang="en-US" sz="1600" dirty="0">
                <a:ea typeface="Verdana"/>
              </a:rPr>
              <a:t> </a:t>
            </a:r>
            <a:r>
              <a:rPr lang="en-US" sz="1600" dirty="0" err="1">
                <a:ea typeface="Verdana"/>
              </a:rPr>
              <a:t>osteoporose</a:t>
            </a:r>
            <a:r>
              <a:rPr lang="en-US" sz="1600" dirty="0">
                <a:ea typeface="Verdana"/>
              </a:rPr>
              <a:t> </a:t>
            </a:r>
            <a:r>
              <a:rPr lang="en-US" sz="1600" dirty="0" err="1">
                <a:ea typeface="Verdana"/>
              </a:rPr>
              <a:t>ook</a:t>
            </a:r>
            <a:r>
              <a:rPr lang="en-US" sz="1600" dirty="0">
                <a:ea typeface="Verdana"/>
              </a:rPr>
              <a:t> TSH, PTH, BSE, AF, </a:t>
            </a:r>
            <a:r>
              <a:rPr lang="en-US" sz="1600" dirty="0" err="1">
                <a:ea typeface="Verdana"/>
              </a:rPr>
              <a:t>Eiwitspectrum</a:t>
            </a:r>
            <a:r>
              <a:rPr lang="en-US" sz="1600" dirty="0">
                <a:ea typeface="Verdana"/>
              </a:rPr>
              <a:t>/M-</a:t>
            </a:r>
            <a:r>
              <a:rPr lang="en-US" sz="1600" dirty="0" err="1">
                <a:ea typeface="Verdana"/>
              </a:rPr>
              <a:t>proeine</a:t>
            </a:r>
            <a:r>
              <a:rPr lang="en-US" sz="1600" dirty="0">
                <a:ea typeface="Verdana"/>
              </a:rPr>
              <a:t>, </a:t>
            </a:r>
            <a:r>
              <a:rPr lang="en-US" sz="1600" dirty="0" err="1">
                <a:ea typeface="Verdana"/>
              </a:rPr>
              <a:t>serumtestosteron</a:t>
            </a:r>
            <a:endParaRPr lang="en-US" sz="1600" dirty="0">
              <a:ea typeface="Verdana"/>
            </a:endParaRPr>
          </a:p>
          <a:p>
            <a:pPr marL="285750" indent="-285750">
              <a:lnSpc>
                <a:spcPct val="112999"/>
              </a:lnSpc>
              <a:buClr>
                <a:srgbClr val="00B0F0"/>
              </a:buClr>
              <a:buFont typeface="Arial"/>
              <a:buChar char="•"/>
            </a:pPr>
            <a:r>
              <a:rPr lang="en-US" sz="1600" dirty="0">
                <a:solidFill>
                  <a:schemeClr val="bg1"/>
                </a:solidFill>
                <a:ea typeface="Verdana"/>
              </a:rPr>
              <a:t>LET OP: </a:t>
            </a:r>
            <a:r>
              <a:rPr lang="en-US" sz="1600" dirty="0" err="1">
                <a:solidFill>
                  <a:schemeClr val="bg1"/>
                </a:solidFill>
                <a:ea typeface="Verdana"/>
              </a:rPr>
              <a:t>bij</a:t>
            </a:r>
            <a:r>
              <a:rPr lang="en-US" sz="1600" dirty="0">
                <a:solidFill>
                  <a:schemeClr val="bg1"/>
                </a:solidFill>
                <a:ea typeface="Verdana"/>
              </a:rPr>
              <a:t> </a:t>
            </a:r>
            <a:r>
              <a:rPr lang="en-US" sz="1600" dirty="0" err="1">
                <a:solidFill>
                  <a:schemeClr val="bg1"/>
                </a:solidFill>
                <a:ea typeface="Verdana"/>
              </a:rPr>
              <a:t>een</a:t>
            </a:r>
            <a:r>
              <a:rPr lang="en-US" sz="1600" dirty="0">
                <a:solidFill>
                  <a:schemeClr val="bg1"/>
                </a:solidFill>
                <a:ea typeface="Verdana"/>
              </a:rPr>
              <a:t> </a:t>
            </a:r>
            <a:r>
              <a:rPr lang="en-US" sz="1600" dirty="0" err="1">
                <a:solidFill>
                  <a:schemeClr val="bg1"/>
                </a:solidFill>
                <a:ea typeface="Verdana"/>
              </a:rPr>
              <a:t>laag</a:t>
            </a:r>
            <a:r>
              <a:rPr lang="en-US" sz="1600" dirty="0">
                <a:solidFill>
                  <a:schemeClr val="bg1"/>
                </a:solidFill>
                <a:ea typeface="Verdana"/>
              </a:rPr>
              <a:t> vit D</a:t>
            </a:r>
          </a:p>
          <a:p>
            <a:pPr lvl="1">
              <a:lnSpc>
                <a:spcPct val="112999"/>
              </a:lnSpc>
              <a:buFont typeface="Arial"/>
              <a:buChar char="•"/>
            </a:pPr>
            <a:r>
              <a:rPr lang="en-US" sz="1600" dirty="0">
                <a:ea typeface="Verdana"/>
              </a:rPr>
              <a:t>Bij </a:t>
            </a:r>
            <a:r>
              <a:rPr lang="en-US" sz="1600" dirty="0" err="1">
                <a:ea typeface="Verdana"/>
              </a:rPr>
              <a:t>geen</a:t>
            </a:r>
            <a:r>
              <a:rPr lang="en-US" sz="1600" dirty="0">
                <a:ea typeface="Verdana"/>
              </a:rPr>
              <a:t> </a:t>
            </a:r>
            <a:r>
              <a:rPr lang="en-US" sz="1600" dirty="0" err="1">
                <a:ea typeface="Verdana"/>
              </a:rPr>
              <a:t>klachten</a:t>
            </a:r>
            <a:r>
              <a:rPr lang="en-US" sz="1600" dirty="0">
                <a:ea typeface="Verdana"/>
              </a:rPr>
              <a:t> en </a:t>
            </a:r>
            <a:r>
              <a:rPr lang="en-US" sz="1600" dirty="0" err="1">
                <a:ea typeface="Verdana"/>
              </a:rPr>
              <a:t>normaal</a:t>
            </a:r>
            <a:r>
              <a:rPr lang="en-US" sz="1600" dirty="0">
                <a:ea typeface="Verdana"/>
              </a:rPr>
              <a:t> calcium: start vit D 800 eh en pas </a:t>
            </a:r>
            <a:r>
              <a:rPr lang="en-US" sz="1600" dirty="0" err="1">
                <a:ea typeface="Verdana"/>
              </a:rPr>
              <a:t>na</a:t>
            </a:r>
            <a:r>
              <a:rPr lang="en-US" sz="1600" dirty="0">
                <a:ea typeface="Verdana"/>
              </a:rPr>
              <a:t> 6 </a:t>
            </a:r>
            <a:r>
              <a:rPr lang="en-US" sz="1600" dirty="0" err="1">
                <a:ea typeface="Verdana"/>
              </a:rPr>
              <a:t>weken</a:t>
            </a:r>
            <a:r>
              <a:rPr lang="en-US" sz="1600" dirty="0">
                <a:ea typeface="Verdana"/>
              </a:rPr>
              <a:t> </a:t>
            </a:r>
            <a:r>
              <a:rPr lang="en-US" sz="1600" dirty="0" err="1">
                <a:ea typeface="Verdana"/>
              </a:rPr>
              <a:t>starten</a:t>
            </a:r>
            <a:r>
              <a:rPr lang="en-US" sz="1600" dirty="0">
                <a:ea typeface="Verdana"/>
              </a:rPr>
              <a:t> met </a:t>
            </a:r>
            <a:r>
              <a:rPr lang="en-US" sz="1600" dirty="0" err="1">
                <a:ea typeface="Verdana"/>
              </a:rPr>
              <a:t>bisfosfonaat</a:t>
            </a:r>
            <a:endParaRPr lang="en-US" sz="1600" dirty="0">
              <a:ea typeface="Verdana"/>
            </a:endParaRPr>
          </a:p>
          <a:p>
            <a:pPr lvl="1">
              <a:lnSpc>
                <a:spcPct val="112999"/>
              </a:lnSpc>
              <a:buFont typeface="Arial"/>
              <a:buChar char="•"/>
            </a:pPr>
            <a:r>
              <a:rPr lang="en-US" sz="1600" dirty="0">
                <a:ea typeface="Verdana"/>
              </a:rPr>
              <a:t>Bij </a:t>
            </a:r>
            <a:r>
              <a:rPr lang="en-US" sz="1600" dirty="0" err="1">
                <a:ea typeface="Verdana"/>
              </a:rPr>
              <a:t>klachten</a:t>
            </a:r>
            <a:r>
              <a:rPr lang="en-US" sz="1600" dirty="0">
                <a:ea typeface="Verdana"/>
              </a:rPr>
              <a:t> van </a:t>
            </a:r>
            <a:r>
              <a:rPr lang="en-US" sz="1600" dirty="0" err="1">
                <a:ea typeface="Verdana"/>
              </a:rPr>
              <a:t>osteomalacie</a:t>
            </a:r>
            <a:r>
              <a:rPr lang="en-US" sz="1600" dirty="0">
                <a:ea typeface="Verdana"/>
              </a:rPr>
              <a:t> (</a:t>
            </a:r>
            <a:r>
              <a:rPr lang="en-US" sz="1600" dirty="0" err="1">
                <a:ea typeface="Verdana"/>
              </a:rPr>
              <a:t>botpijn</a:t>
            </a:r>
            <a:r>
              <a:rPr lang="en-US" sz="1600" dirty="0">
                <a:ea typeface="Verdana"/>
              </a:rPr>
              <a:t> ed) -&gt; </a:t>
            </a:r>
            <a:r>
              <a:rPr lang="en-US" sz="1600" dirty="0" err="1">
                <a:ea typeface="Verdana"/>
              </a:rPr>
              <a:t>overleg</a:t>
            </a:r>
            <a:r>
              <a:rPr lang="en-US" sz="1600" dirty="0">
                <a:ea typeface="Verdana"/>
              </a:rPr>
              <a:t> 2e </a:t>
            </a:r>
            <a:r>
              <a:rPr lang="en-US" sz="1600" dirty="0" err="1">
                <a:ea typeface="Verdana"/>
              </a:rPr>
              <a:t>lijn</a:t>
            </a:r>
            <a:endParaRPr lang="en-US" sz="1600" dirty="0">
              <a:ea typeface="Verdana"/>
            </a:endParaRPr>
          </a:p>
          <a:p>
            <a:pPr lvl="1">
              <a:lnSpc>
                <a:spcPct val="112999"/>
              </a:lnSpc>
              <a:buFont typeface="Arial"/>
              <a:buChar char="•"/>
            </a:pPr>
            <a:r>
              <a:rPr lang="en-US" sz="1600" dirty="0">
                <a:ea typeface="Verdana"/>
              </a:rPr>
              <a:t>Bij </a:t>
            </a:r>
            <a:r>
              <a:rPr lang="en-US" sz="1600" dirty="0" err="1">
                <a:ea typeface="Verdana"/>
              </a:rPr>
              <a:t>laag</a:t>
            </a:r>
            <a:r>
              <a:rPr lang="en-US" sz="1600" dirty="0">
                <a:ea typeface="Verdana"/>
              </a:rPr>
              <a:t> vit D </a:t>
            </a:r>
            <a:r>
              <a:rPr lang="en-US" sz="1600" dirty="0" err="1">
                <a:ea typeface="Verdana"/>
              </a:rPr>
              <a:t>en</a:t>
            </a:r>
            <a:r>
              <a:rPr lang="en-US" sz="1600" dirty="0">
                <a:ea typeface="Verdana"/>
              </a:rPr>
              <a:t> </a:t>
            </a:r>
            <a:r>
              <a:rPr lang="en-US" sz="1600" dirty="0" err="1">
                <a:ea typeface="Verdana"/>
              </a:rPr>
              <a:t>verlaagd</a:t>
            </a:r>
            <a:r>
              <a:rPr lang="en-US" sz="1600" dirty="0">
                <a:ea typeface="Verdana"/>
              </a:rPr>
              <a:t> calcium -&gt; </a:t>
            </a:r>
            <a:r>
              <a:rPr lang="en-US" sz="1600" dirty="0" err="1">
                <a:ea typeface="Verdana"/>
              </a:rPr>
              <a:t>vw</a:t>
            </a:r>
            <a:r>
              <a:rPr lang="en-US" sz="1600" dirty="0">
                <a:ea typeface="Verdana"/>
              </a:rPr>
              <a:t> 2e </a:t>
            </a:r>
            <a:r>
              <a:rPr lang="en-US" sz="1600" dirty="0" err="1">
                <a:ea typeface="Verdana"/>
              </a:rPr>
              <a:t>lijn</a:t>
            </a:r>
            <a:r>
              <a:rPr lang="en-US" sz="1600" dirty="0">
                <a:ea typeface="Verdana"/>
              </a:rPr>
              <a:t> </a:t>
            </a:r>
            <a:r>
              <a:rPr lang="en-US" sz="1600" dirty="0" err="1">
                <a:ea typeface="Verdana"/>
              </a:rPr>
              <a:t>ivm</a:t>
            </a:r>
            <a:r>
              <a:rPr lang="en-US" sz="1600" dirty="0">
                <a:ea typeface="Verdana"/>
              </a:rPr>
              <a:t> </a:t>
            </a:r>
            <a:r>
              <a:rPr lang="en-US" sz="1600" dirty="0" err="1">
                <a:ea typeface="Verdana"/>
              </a:rPr>
              <a:t>mgl</a:t>
            </a:r>
            <a:r>
              <a:rPr lang="en-US" sz="1600" dirty="0">
                <a:ea typeface="Verdana"/>
              </a:rPr>
              <a:t> </a:t>
            </a:r>
            <a:r>
              <a:rPr lang="en-US" sz="1600" dirty="0" err="1">
                <a:ea typeface="Verdana"/>
              </a:rPr>
              <a:t>osteomalacie</a:t>
            </a:r>
            <a:endParaRPr lang="en-US" sz="1600" dirty="0">
              <a:ea typeface="Verdana"/>
            </a:endParaRPr>
          </a:p>
          <a:p>
            <a:pPr marL="342900" indent="-342900">
              <a:lnSpc>
                <a:spcPct val="112999"/>
              </a:lnSpc>
              <a:buFont typeface="Arial"/>
              <a:buChar char="•"/>
            </a:pPr>
            <a:endParaRPr lang="en-US" sz="1600" dirty="0">
              <a:solidFill>
                <a:srgbClr val="702283"/>
              </a:solidFill>
              <a:ea typeface="Verdana"/>
            </a:endParaRPr>
          </a:p>
          <a:p>
            <a:pPr marL="342900" indent="-342900">
              <a:lnSpc>
                <a:spcPct val="112999"/>
              </a:lnSpc>
              <a:buFont typeface="Arial"/>
              <a:buChar char="•"/>
            </a:pPr>
            <a:endParaRPr lang="en-US" sz="1600" dirty="0">
              <a:ea typeface="Verdana"/>
            </a:endParaRPr>
          </a:p>
        </p:txBody>
      </p:sp>
    </p:spTree>
    <p:extLst>
      <p:ext uri="{BB962C8B-B14F-4D97-AF65-F5344CB8AC3E}">
        <p14:creationId xmlns:p14="http://schemas.microsoft.com/office/powerpoint/2010/main" val="166091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3500-3FE5-D95E-85D9-436AF330A55A}"/>
              </a:ext>
            </a:extLst>
          </p:cNvPr>
          <p:cNvSpPr>
            <a:spLocks noGrp="1"/>
          </p:cNvSpPr>
          <p:nvPr>
            <p:ph type="title"/>
          </p:nvPr>
        </p:nvSpPr>
        <p:spPr/>
        <p:txBody>
          <a:bodyPr lIns="91440" tIns="45720" rIns="91440" bIns="45720" anchor="t"/>
          <a:lstStyle/>
          <a:p>
            <a:r>
              <a:rPr lang="en-US" dirty="0">
                <a:ea typeface="Verdana"/>
              </a:rPr>
              <a:t>Calcium, </a:t>
            </a:r>
            <a:r>
              <a:rPr lang="en-US" dirty="0" err="1">
                <a:ea typeface="Verdana"/>
              </a:rPr>
              <a:t>vitamine</a:t>
            </a:r>
            <a:r>
              <a:rPr lang="en-US" dirty="0">
                <a:ea typeface="Verdana"/>
              </a:rPr>
              <a:t> D</a:t>
            </a:r>
            <a:endParaRPr lang="en-US" dirty="0" err="1"/>
          </a:p>
        </p:txBody>
      </p:sp>
      <p:sp>
        <p:nvSpPr>
          <p:cNvPr id="3" name="Content Placeholder 2">
            <a:extLst>
              <a:ext uri="{FF2B5EF4-FFF2-40B4-BE49-F238E27FC236}">
                <a16:creationId xmlns:a16="http://schemas.microsoft.com/office/drawing/2014/main" id="{CC4BA794-607F-94B0-BE1C-0896C3F75F3E}"/>
              </a:ext>
            </a:extLst>
          </p:cNvPr>
          <p:cNvSpPr>
            <a:spLocks noGrp="1"/>
          </p:cNvSpPr>
          <p:nvPr>
            <p:ph sz="quarter" idx="10"/>
          </p:nvPr>
        </p:nvSpPr>
        <p:spPr/>
        <p:txBody>
          <a:bodyPr lIns="91440" tIns="45720" rIns="91440" bIns="45720" anchor="t"/>
          <a:lstStyle/>
          <a:p>
            <a:pPr marL="285750" indent="-285750">
              <a:lnSpc>
                <a:spcPct val="112999"/>
              </a:lnSpc>
              <a:buClr>
                <a:srgbClr val="00B0F0"/>
              </a:buClr>
              <a:buFont typeface="Arial"/>
              <a:buChar char="•"/>
            </a:pPr>
            <a:r>
              <a:rPr lang="nl-NL" sz="1600" noProof="0" dirty="0">
                <a:solidFill>
                  <a:schemeClr val="bg1"/>
                </a:solidFill>
              </a:rPr>
              <a:t>Calcium: Adviseer</a:t>
            </a:r>
            <a:r>
              <a:rPr lang="nl-NL" sz="1600" noProof="0" dirty="0">
                <a:solidFill>
                  <a:schemeClr val="bg1"/>
                </a:solidFill>
                <a:ea typeface="+mn-lt"/>
                <a:cs typeface="+mn-lt"/>
              </a:rPr>
              <a:t> calciumcarbonaat (kauw)tabletten met 500 of 1000 mg calcium:</a:t>
            </a:r>
            <a:endParaRPr lang="nl-NL" sz="1600" noProof="0" dirty="0">
              <a:solidFill>
                <a:schemeClr val="bg1"/>
              </a:solidFill>
              <a:ea typeface="Verdana"/>
            </a:endParaRPr>
          </a:p>
          <a:p>
            <a:pPr marL="742950" lvl="1" indent="-285750">
              <a:buFont typeface="Arial"/>
              <a:buChar char="•"/>
            </a:pPr>
            <a:r>
              <a:rPr lang="nl-NL" sz="1600" noProof="0" dirty="0">
                <a:ea typeface="+mn-lt"/>
                <a:cs typeface="+mn-lt"/>
              </a:rPr>
              <a:t>1000 mg/dag bij inname van &lt; 2 standaard zuivelproducten of </a:t>
            </a:r>
            <a:r>
              <a:rPr lang="nl-NL" sz="1600" noProof="0" dirty="0" err="1">
                <a:ea typeface="+mn-lt"/>
                <a:cs typeface="+mn-lt"/>
              </a:rPr>
              <a:t>calciumbevattende</a:t>
            </a:r>
            <a:r>
              <a:rPr lang="nl-NL" sz="1600" noProof="0" dirty="0">
                <a:ea typeface="+mn-lt"/>
                <a:cs typeface="+mn-lt"/>
              </a:rPr>
              <a:t> zuivelvervangers</a:t>
            </a:r>
            <a:endParaRPr lang="nl-NL" sz="1600" noProof="0" dirty="0">
              <a:ea typeface="Verdana"/>
            </a:endParaRPr>
          </a:p>
          <a:p>
            <a:pPr marL="742950" lvl="1" indent="-285750">
              <a:buFont typeface="Arial"/>
              <a:buChar char="•"/>
            </a:pPr>
            <a:r>
              <a:rPr lang="nl-NL" sz="1600" noProof="0" dirty="0">
                <a:ea typeface="+mn-lt"/>
                <a:cs typeface="+mn-lt"/>
              </a:rPr>
              <a:t>500 mg/dag bij inname van 2-3 standaard zuivelproducten of </a:t>
            </a:r>
            <a:r>
              <a:rPr lang="nl-NL" sz="1600" noProof="0" dirty="0" err="1">
                <a:ea typeface="+mn-lt"/>
                <a:cs typeface="+mn-lt"/>
              </a:rPr>
              <a:t>calciumbevattende</a:t>
            </a:r>
            <a:r>
              <a:rPr lang="nl-NL" sz="1600" noProof="0" dirty="0">
                <a:ea typeface="+mn-lt"/>
                <a:cs typeface="+mn-lt"/>
              </a:rPr>
              <a:t> zuivelvervangers.</a:t>
            </a:r>
            <a:endParaRPr lang="nl-NL" sz="1600" noProof="0" dirty="0">
              <a:ea typeface="Verdana"/>
            </a:endParaRPr>
          </a:p>
          <a:p>
            <a:pPr marL="742950" lvl="1" indent="-285750">
              <a:buFont typeface="Arial"/>
              <a:buChar char="•"/>
            </a:pPr>
            <a:r>
              <a:rPr lang="nl-NL" sz="1600" noProof="0" dirty="0">
                <a:ea typeface="+mn-lt"/>
                <a:cs typeface="+mn-lt"/>
              </a:rPr>
              <a:t>bij kwetsbare ouderen maximaal 500 mg/dag.</a:t>
            </a:r>
            <a:endParaRPr lang="nl-NL" sz="1600" noProof="0" dirty="0">
              <a:ea typeface="Verdana"/>
            </a:endParaRPr>
          </a:p>
          <a:p>
            <a:pPr>
              <a:lnSpc>
                <a:spcPct val="112999"/>
              </a:lnSpc>
            </a:pPr>
            <a:endParaRPr lang="nl-NL" sz="1600" noProof="0" dirty="0">
              <a:solidFill>
                <a:schemeClr val="bg1"/>
              </a:solidFill>
              <a:ea typeface="Verdana"/>
            </a:endParaRPr>
          </a:p>
          <a:p>
            <a:pPr marL="285750" indent="-285750">
              <a:lnSpc>
                <a:spcPct val="112999"/>
              </a:lnSpc>
              <a:buClr>
                <a:srgbClr val="00B0F0"/>
              </a:buClr>
              <a:buFont typeface="Arial"/>
              <a:buChar char="•"/>
            </a:pPr>
            <a:r>
              <a:rPr lang="nl-NL" sz="1600" noProof="0" dirty="0">
                <a:solidFill>
                  <a:schemeClr val="bg1"/>
                </a:solidFill>
                <a:ea typeface="Verdana"/>
              </a:rPr>
              <a:t>Vitamine D</a:t>
            </a:r>
          </a:p>
          <a:p>
            <a:pPr marL="742950" lvl="1" indent="-285750">
              <a:lnSpc>
                <a:spcPct val="112999"/>
              </a:lnSpc>
              <a:buChar char="•"/>
            </a:pPr>
            <a:r>
              <a:rPr lang="nl-NL" sz="1600" noProof="0" dirty="0">
                <a:ea typeface="Verdana"/>
              </a:rPr>
              <a:t>Vit D 800 eh/dag</a:t>
            </a:r>
          </a:p>
          <a:p>
            <a:pPr marL="742950" lvl="1" indent="-285750">
              <a:lnSpc>
                <a:spcPct val="112999"/>
              </a:lnSpc>
              <a:buChar char="•"/>
            </a:pPr>
            <a:r>
              <a:rPr lang="nl-NL" sz="1600" noProof="0" dirty="0">
                <a:ea typeface="Verdana"/>
              </a:rPr>
              <a:t>Weekdoseringen zijn gelijkwaardig</a:t>
            </a:r>
          </a:p>
          <a:p>
            <a:pPr marL="742950" lvl="1" indent="-285750">
              <a:lnSpc>
                <a:spcPct val="112999"/>
              </a:lnSpc>
              <a:buChar char="•"/>
            </a:pPr>
            <a:r>
              <a:rPr lang="nl-NL" sz="1600" noProof="0" dirty="0">
                <a:ea typeface="Verdana"/>
              </a:rPr>
              <a:t>Geen maanddoseringen ( spierklachten/tijdelijk verhoogd valrisico)</a:t>
            </a:r>
          </a:p>
          <a:p>
            <a:pPr marL="742950" lvl="1" indent="-285750">
              <a:lnSpc>
                <a:spcPct val="112999"/>
              </a:lnSpc>
              <a:buChar char="•"/>
            </a:pPr>
            <a:r>
              <a:rPr lang="nl-NL" sz="1600" noProof="0" dirty="0">
                <a:ea typeface="Verdana"/>
              </a:rPr>
              <a:t>Suppletie is levenslang</a:t>
            </a:r>
          </a:p>
          <a:p>
            <a:pPr marL="742950" lvl="1" indent="-285750">
              <a:lnSpc>
                <a:spcPct val="112999"/>
              </a:lnSpc>
              <a:buChar char="•"/>
            </a:pPr>
            <a:endParaRPr lang="en-US" sz="1600" dirty="0">
              <a:solidFill>
                <a:srgbClr val="000000"/>
              </a:solidFill>
              <a:ea typeface="Verdana"/>
            </a:endParaRPr>
          </a:p>
        </p:txBody>
      </p:sp>
    </p:spTree>
    <p:extLst>
      <p:ext uri="{BB962C8B-B14F-4D97-AF65-F5344CB8AC3E}">
        <p14:creationId xmlns:p14="http://schemas.microsoft.com/office/powerpoint/2010/main" val="2300057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705B-D43F-EDE7-67F6-8A093BD64FCD}"/>
              </a:ext>
            </a:extLst>
          </p:cNvPr>
          <p:cNvSpPr>
            <a:spLocks noGrp="1"/>
          </p:cNvSpPr>
          <p:nvPr>
            <p:ph type="title"/>
          </p:nvPr>
        </p:nvSpPr>
        <p:spPr>
          <a:xfrm>
            <a:off x="8466760" y="4704590"/>
            <a:ext cx="3242351" cy="581172"/>
          </a:xfrm>
        </p:spPr>
        <p:txBody>
          <a:bodyPr lIns="91440" tIns="45720" rIns="91440" bIns="45720" anchor="t">
            <a:normAutofit fontScale="90000"/>
          </a:bodyPr>
          <a:lstStyle/>
          <a:p>
            <a:pPr algn="r"/>
            <a:r>
              <a:rPr lang="nl-NL" noProof="0" dirty="0">
                <a:ea typeface="Verdana"/>
              </a:rPr>
              <a:t>Controle en vervolgbeleid na 5 jaar</a:t>
            </a:r>
            <a:endParaRPr lang="nl-NL" noProof="0" dirty="0"/>
          </a:p>
        </p:txBody>
      </p:sp>
      <p:pic>
        <p:nvPicPr>
          <p:cNvPr id="4" name="Content Placeholder 3">
            <a:extLst>
              <a:ext uri="{FF2B5EF4-FFF2-40B4-BE49-F238E27FC236}">
                <a16:creationId xmlns:a16="http://schemas.microsoft.com/office/drawing/2014/main" id="{C0422C55-72CE-88E3-1B59-BFDC1C9491FA}"/>
              </a:ext>
            </a:extLst>
          </p:cNvPr>
          <p:cNvPicPr>
            <a:picLocks noGrp="1" noChangeAspect="1"/>
          </p:cNvPicPr>
          <p:nvPr>
            <p:ph sz="quarter" idx="10"/>
          </p:nvPr>
        </p:nvPicPr>
        <p:blipFill>
          <a:blip r:embed="rId2"/>
          <a:stretch>
            <a:fillRect/>
          </a:stretch>
        </p:blipFill>
        <p:spPr>
          <a:xfrm>
            <a:off x="213483" y="247903"/>
            <a:ext cx="6700428" cy="6562436"/>
          </a:xfrm>
        </p:spPr>
      </p:pic>
    </p:spTree>
    <p:extLst>
      <p:ext uri="{BB962C8B-B14F-4D97-AF65-F5344CB8AC3E}">
        <p14:creationId xmlns:p14="http://schemas.microsoft.com/office/powerpoint/2010/main" val="1589643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0"/>
          </p:nvPr>
        </p:nvSpPr>
        <p:spPr/>
        <p:txBody>
          <a:bodyPr/>
          <a:lstStyle/>
          <a:p>
            <a:pPr algn="ctr"/>
            <a:r>
              <a:rPr lang="nl-NL" sz="4000" dirty="0">
                <a:solidFill>
                  <a:schemeClr val="bg1"/>
                </a:solidFill>
              </a:rPr>
              <a:t>Eigen voorschrijfbeleid</a:t>
            </a:r>
          </a:p>
          <a:p>
            <a:endParaRPr lang="nl-NL" dirty="0"/>
          </a:p>
        </p:txBody>
      </p:sp>
      <p:graphicFrame>
        <p:nvGraphicFramePr>
          <p:cNvPr id="5" name="Object 4"/>
          <p:cNvGraphicFramePr>
            <a:graphicFrameLocks noChangeAspect="1"/>
          </p:cNvGraphicFramePr>
          <p:nvPr/>
        </p:nvGraphicFramePr>
        <p:xfrm>
          <a:off x="4331804" y="2409875"/>
          <a:ext cx="3528392" cy="3528392"/>
        </p:xfrm>
        <a:graphic>
          <a:graphicData uri="http://schemas.openxmlformats.org/presentationml/2006/ole">
            <mc:AlternateContent xmlns:mc="http://schemas.openxmlformats.org/markup-compatibility/2006">
              <mc:Choice xmlns:v="urn:schemas-microsoft-com:vml" Requires="v">
                <p:oleObj name="Acrobat Document" r:id="rId3" imgW="4762500" imgH="4762195" progId="AcroExch.Document.7">
                  <p:embed/>
                </p:oleObj>
              </mc:Choice>
              <mc:Fallback>
                <p:oleObj name="Acrobat Document" r:id="rId3" imgW="4762500" imgH="4762195" progId="AcroExch.Document.7">
                  <p:embed/>
                  <p:pic>
                    <p:nvPicPr>
                      <p:cNvPr id="5" name="Object 4"/>
                      <p:cNvPicPr/>
                      <p:nvPr/>
                    </p:nvPicPr>
                    <p:blipFill>
                      <a:blip r:embed="rId4"/>
                      <a:stretch>
                        <a:fillRect/>
                      </a:stretch>
                    </p:blipFill>
                    <p:spPr>
                      <a:xfrm>
                        <a:off x="4331804" y="2409875"/>
                        <a:ext cx="3528392" cy="3528392"/>
                      </a:xfrm>
                      <a:prstGeom prst="rect">
                        <a:avLst/>
                      </a:prstGeom>
                    </p:spPr>
                  </p:pic>
                </p:oleObj>
              </mc:Fallback>
            </mc:AlternateContent>
          </a:graphicData>
        </a:graphic>
      </p:graphicFrame>
    </p:spTree>
    <p:extLst>
      <p:ext uri="{BB962C8B-B14F-4D97-AF65-F5344CB8AC3E}">
        <p14:creationId xmlns:p14="http://schemas.microsoft.com/office/powerpoint/2010/main" val="849833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B2B5-0730-8005-6CE7-138DE5A94465}"/>
              </a:ext>
            </a:extLst>
          </p:cNvPr>
          <p:cNvSpPr>
            <a:spLocks noGrp="1"/>
          </p:cNvSpPr>
          <p:nvPr>
            <p:ph type="title"/>
          </p:nvPr>
        </p:nvSpPr>
        <p:spPr/>
        <p:txBody>
          <a:bodyPr lIns="91440" tIns="45720" rIns="91440" bIns="45720" anchor="t"/>
          <a:lstStyle/>
          <a:p>
            <a:r>
              <a:rPr lang="nl-NL" noProof="0" dirty="0">
                <a:ea typeface="Verdana"/>
              </a:rPr>
              <a:t>Cijfers uit eigen praktijk (kies er 1 of 2 uit)</a:t>
            </a:r>
          </a:p>
        </p:txBody>
      </p:sp>
      <p:sp>
        <p:nvSpPr>
          <p:cNvPr id="3" name="Content Placeholder 2">
            <a:extLst>
              <a:ext uri="{FF2B5EF4-FFF2-40B4-BE49-F238E27FC236}">
                <a16:creationId xmlns:a16="http://schemas.microsoft.com/office/drawing/2014/main" id="{FD0D9DB3-601D-E931-46C6-DB8089C0C6E9}"/>
              </a:ext>
            </a:extLst>
          </p:cNvPr>
          <p:cNvSpPr>
            <a:spLocks noGrp="1"/>
          </p:cNvSpPr>
          <p:nvPr>
            <p:ph sz="quarter" idx="10"/>
          </p:nvPr>
        </p:nvSpPr>
        <p:spPr>
          <a:xfrm>
            <a:off x="838200" y="1508760"/>
            <a:ext cx="10515600" cy="5239512"/>
          </a:xfrm>
        </p:spPr>
        <p:txBody>
          <a:bodyPr lIns="91440" tIns="45720" rIns="91440" bIns="45720" anchor="t">
            <a:normAutofit fontScale="40000" lnSpcReduction="20000"/>
          </a:bodyPr>
          <a:lstStyle/>
          <a:p>
            <a:pPr marL="285750" indent="-285750">
              <a:lnSpc>
                <a:spcPct val="112999"/>
              </a:lnSpc>
              <a:buClr>
                <a:srgbClr val="00B0F0"/>
              </a:buClr>
              <a:buFont typeface="Arial"/>
              <a:buChar char="•"/>
            </a:pPr>
            <a:r>
              <a:rPr lang="nl-NL" sz="4000" b="1" noProof="0" dirty="0">
                <a:solidFill>
                  <a:schemeClr val="bg1"/>
                </a:solidFill>
                <a:ea typeface="Verdana"/>
              </a:rPr>
              <a:t>Hoeveel patiënten in de praktijk zijn er met:</a:t>
            </a:r>
            <a:endParaRPr lang="nl-NL" sz="4000" noProof="0" dirty="0">
              <a:solidFill>
                <a:schemeClr val="bg1"/>
              </a:solidFill>
            </a:endParaRPr>
          </a:p>
          <a:p>
            <a:pPr marL="742950" lvl="1" indent="-285750">
              <a:buFont typeface="Arial,Sans-Serif"/>
              <a:buChar char="•"/>
            </a:pPr>
            <a:r>
              <a:rPr lang="nl-NL" sz="4000" b="1" noProof="0" dirty="0">
                <a:ea typeface="Verdana"/>
              </a:rPr>
              <a:t>Risicogroep 1 </a:t>
            </a:r>
            <a:r>
              <a:rPr lang="nl-NL" sz="4000" noProof="0" dirty="0">
                <a:ea typeface="Verdana"/>
              </a:rPr>
              <a:t>≥ 50 jaar met een recente fractuur (&lt; 2 jaar geleden) </a:t>
            </a:r>
          </a:p>
          <a:p>
            <a:pPr marL="742950" lvl="1" indent="-285750">
              <a:buFont typeface="Arial,Sans-Serif"/>
              <a:buChar char="•"/>
            </a:pPr>
            <a:r>
              <a:rPr lang="nl-NL" sz="4000" b="1" noProof="0" dirty="0">
                <a:ea typeface="Verdana"/>
              </a:rPr>
              <a:t>Risicogroep 2</a:t>
            </a:r>
            <a:r>
              <a:rPr lang="nl-NL" sz="4000" noProof="0" dirty="0">
                <a:ea typeface="Verdana"/>
              </a:rPr>
              <a:t> ≥ 40 jaar met langdurig corticosteroïdengebruik (≥ 3 maanden) </a:t>
            </a:r>
          </a:p>
          <a:p>
            <a:pPr marL="742950" lvl="1" indent="-285750">
              <a:buFont typeface="Arial,Sans-Serif"/>
              <a:buChar char="•"/>
            </a:pPr>
            <a:r>
              <a:rPr lang="nl-NL" sz="4000" b="1" noProof="0" dirty="0">
                <a:ea typeface="Verdana"/>
              </a:rPr>
              <a:t>Risicogroep 3</a:t>
            </a:r>
            <a:r>
              <a:rPr lang="nl-NL" sz="4000" noProof="0" dirty="0">
                <a:ea typeface="Verdana"/>
              </a:rPr>
              <a:t> ≥ 60 jaar met vragen/risicofactoren voor een fractuur</a:t>
            </a:r>
          </a:p>
          <a:p>
            <a:pPr>
              <a:lnSpc>
                <a:spcPct val="112999"/>
              </a:lnSpc>
            </a:pPr>
            <a:endParaRPr lang="nl-NL" sz="4000" b="1" i="1" noProof="0" dirty="0">
              <a:solidFill>
                <a:schemeClr val="bg1"/>
              </a:solidFill>
              <a:ea typeface="Verdana"/>
            </a:endParaRPr>
          </a:p>
          <a:p>
            <a:pPr>
              <a:lnSpc>
                <a:spcPct val="112999"/>
              </a:lnSpc>
            </a:pPr>
            <a:r>
              <a:rPr lang="nl-NL" sz="4000" b="1" i="1" noProof="0" dirty="0">
                <a:solidFill>
                  <a:schemeClr val="bg1"/>
                </a:solidFill>
                <a:ea typeface="Verdana"/>
              </a:rPr>
              <a:t>Risicogroep 1 gegevens uit HIS halen:  </a:t>
            </a:r>
          </a:p>
          <a:p>
            <a:pPr>
              <a:lnSpc>
                <a:spcPct val="112999"/>
              </a:lnSpc>
            </a:pPr>
            <a:r>
              <a:rPr lang="nl-NL" sz="4000" b="1" i="1" noProof="0" dirty="0">
                <a:solidFill>
                  <a:schemeClr val="bg1"/>
                </a:solidFill>
                <a:ea typeface="Verdana"/>
              </a:rPr>
              <a:t> Ga naar HE - Praktijkmonitor</a:t>
            </a:r>
            <a:endParaRPr lang="nl-NL" sz="4000" i="1" noProof="0" dirty="0">
              <a:solidFill>
                <a:schemeClr val="bg1"/>
              </a:solidFill>
              <a:ea typeface="Verdana"/>
            </a:endParaRPr>
          </a:p>
          <a:p>
            <a:pPr>
              <a:lnSpc>
                <a:spcPct val="112999"/>
              </a:lnSpc>
            </a:pPr>
            <a:r>
              <a:rPr lang="nl-NL" sz="4000" b="1" i="1" noProof="0" dirty="0">
                <a:solidFill>
                  <a:schemeClr val="bg1"/>
                </a:solidFill>
                <a:ea typeface="Verdana"/>
              </a:rPr>
              <a:t> Onder het tabje 'community' vind je een dashboard genaamd 'Osteoporose’.</a:t>
            </a:r>
            <a:endParaRPr lang="nl-NL" sz="4000" i="1" noProof="0" dirty="0">
              <a:solidFill>
                <a:schemeClr val="bg1"/>
              </a:solidFill>
              <a:ea typeface="Verdana"/>
            </a:endParaRPr>
          </a:p>
          <a:p>
            <a:pPr>
              <a:lnSpc>
                <a:spcPct val="112999"/>
              </a:lnSpc>
            </a:pPr>
            <a:endParaRPr lang="nl-NL" sz="4000" b="1" i="1" noProof="0" dirty="0">
              <a:solidFill>
                <a:schemeClr val="bg1"/>
              </a:solidFill>
              <a:ea typeface="Verdana"/>
            </a:endParaRPr>
          </a:p>
          <a:p>
            <a:pPr>
              <a:lnSpc>
                <a:spcPct val="112999"/>
              </a:lnSpc>
            </a:pPr>
            <a:r>
              <a:rPr lang="nl-NL" sz="4000" b="1" i="1" noProof="0" dirty="0">
                <a:solidFill>
                  <a:schemeClr val="bg1"/>
                </a:solidFill>
                <a:ea typeface="Verdana"/>
              </a:rPr>
              <a:t>Hier vind je alle patiënten in je praktijk die de afgelopen 2 jaar een fractuur gerelateerde episode hebben gehad. Dit zijn m.i. de ICPC codes: L72, L73, L74, L75, L76, L77, L78, L79, L80, L81, L82, N79 en D82.</a:t>
            </a:r>
            <a:endParaRPr lang="nl-NL" sz="4000" i="1" noProof="0" dirty="0">
              <a:solidFill>
                <a:schemeClr val="bg1"/>
              </a:solidFill>
              <a:ea typeface="Verdana"/>
            </a:endParaRPr>
          </a:p>
          <a:p>
            <a:pPr>
              <a:lnSpc>
                <a:spcPct val="112999"/>
              </a:lnSpc>
            </a:pPr>
            <a:endParaRPr lang="nl-NL" sz="4000" b="1" noProof="0" dirty="0">
              <a:solidFill>
                <a:schemeClr val="bg1"/>
              </a:solidFill>
              <a:ea typeface="Verdana"/>
            </a:endParaRPr>
          </a:p>
          <a:p>
            <a:pPr marL="285750" indent="-285750">
              <a:lnSpc>
                <a:spcPct val="112999"/>
              </a:lnSpc>
              <a:buClr>
                <a:srgbClr val="00B0F0"/>
              </a:buClr>
              <a:buFont typeface="Arial"/>
              <a:buChar char="•"/>
            </a:pPr>
            <a:r>
              <a:rPr lang="nl-NL" sz="4000" b="1" noProof="0" dirty="0">
                <a:solidFill>
                  <a:schemeClr val="bg1"/>
                </a:solidFill>
                <a:ea typeface="Verdana"/>
              </a:rPr>
              <a:t>Hoeveel patiënten die &gt;5 jaar bisfosfonaten gebruiken</a:t>
            </a:r>
          </a:p>
          <a:p>
            <a:pPr>
              <a:lnSpc>
                <a:spcPct val="112999"/>
              </a:lnSpc>
            </a:pPr>
            <a:endParaRPr lang="en-US" sz="1600" b="1" dirty="0">
              <a:solidFill>
                <a:srgbClr val="FF0000"/>
              </a:solidFill>
              <a:ea typeface="Verdana"/>
            </a:endParaRPr>
          </a:p>
          <a:p>
            <a:pPr>
              <a:lnSpc>
                <a:spcPct val="112999"/>
              </a:lnSpc>
            </a:pPr>
            <a:endParaRPr lang="en-US" sz="1600" b="1" dirty="0">
              <a:solidFill>
                <a:srgbClr val="FF0000"/>
              </a:solidFill>
              <a:ea typeface="Verdana"/>
            </a:endParaRPr>
          </a:p>
          <a:p>
            <a:pPr>
              <a:lnSpc>
                <a:spcPct val="112999"/>
              </a:lnSpc>
            </a:pPr>
            <a:br>
              <a:rPr lang="en-US" dirty="0"/>
            </a:br>
            <a:endParaRPr lang="en-US" dirty="0"/>
          </a:p>
          <a:p>
            <a:pPr>
              <a:lnSpc>
                <a:spcPct val="112999"/>
              </a:lnSpc>
            </a:pPr>
            <a:endParaRPr lang="en-US" dirty="0">
              <a:ea typeface="Verdana"/>
            </a:endParaRPr>
          </a:p>
        </p:txBody>
      </p:sp>
    </p:spTree>
    <p:extLst>
      <p:ext uri="{BB962C8B-B14F-4D97-AF65-F5344CB8AC3E}">
        <p14:creationId xmlns:p14="http://schemas.microsoft.com/office/powerpoint/2010/main" val="4004192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55491"/>
            <a:ext cx="9780588" cy="1056041"/>
          </a:xfrm>
        </p:spPr>
        <p:txBody>
          <a:bodyPr lIns="91440" tIns="45720" rIns="91440" bIns="45720" anchor="t"/>
          <a:lstStyle/>
          <a:p>
            <a:r>
              <a:rPr lang="nl-NL" dirty="0"/>
              <a:t>Keuze medicatie voor fractuurpreventie</a:t>
            </a:r>
          </a:p>
        </p:txBody>
      </p:sp>
      <p:sp>
        <p:nvSpPr>
          <p:cNvPr id="3" name="Tijdelijke aanduiding voor inhoud 2"/>
          <p:cNvSpPr>
            <a:spLocks noGrp="1"/>
          </p:cNvSpPr>
          <p:nvPr>
            <p:ph sz="quarter" idx="10"/>
          </p:nvPr>
        </p:nvSpPr>
        <p:spPr/>
        <p:txBody>
          <a:bodyPr/>
          <a:lstStyle/>
          <a:p>
            <a:endParaRPr lang="nl-NL" dirty="0"/>
          </a:p>
          <a:p>
            <a:endParaRPr lang="nl-NL" i="1" dirty="0">
              <a:solidFill>
                <a:schemeClr val="tx2"/>
              </a:solidFill>
            </a:endParaRPr>
          </a:p>
        </p:txBody>
      </p:sp>
      <p:graphicFrame>
        <p:nvGraphicFramePr>
          <p:cNvPr id="4" name="Grafiek 3">
            <a:extLst>
              <a:ext uri="{FF2B5EF4-FFF2-40B4-BE49-F238E27FC236}">
                <a16:creationId xmlns:a16="http://schemas.microsoft.com/office/drawing/2014/main" id="{850D59EC-F699-21D7-D858-716DCC9499BA}"/>
              </a:ext>
            </a:extLst>
          </p:cNvPr>
          <p:cNvGraphicFramePr>
            <a:graphicFrameLocks/>
          </p:cNvGraphicFramePr>
          <p:nvPr/>
        </p:nvGraphicFramePr>
        <p:xfrm>
          <a:off x="946048" y="1987842"/>
          <a:ext cx="8826913" cy="486623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700ACFDD-2129-820B-B2A9-5976EF254DA5}"/>
              </a:ext>
            </a:extLst>
          </p:cNvPr>
          <p:cNvSpPr/>
          <p:nvPr/>
        </p:nvSpPr>
        <p:spPr>
          <a:xfrm>
            <a:off x="1594028" y="5934577"/>
            <a:ext cx="8004708" cy="3887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1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91440" tIns="45720" rIns="91440" bIns="45720" anchor="t">
            <a:normAutofit fontScale="90000"/>
          </a:bodyPr>
          <a:lstStyle/>
          <a:p>
            <a:r>
              <a:rPr lang="nl-NL" dirty="0"/>
              <a:t>Voorbeeld van een andere praktijk:</a:t>
            </a:r>
            <a:br>
              <a:rPr lang="nl-NL" dirty="0"/>
            </a:br>
            <a:r>
              <a:rPr lang="nl-NL" dirty="0"/>
              <a:t>Fractuurpreventie 50+ met langdurig </a:t>
            </a:r>
            <a:r>
              <a:rPr lang="nl-NL" dirty="0" err="1"/>
              <a:t>cortico’s</a:t>
            </a:r>
            <a:endParaRPr lang="nl-NL" dirty="0"/>
          </a:p>
        </p:txBody>
      </p:sp>
      <p:graphicFrame>
        <p:nvGraphicFramePr>
          <p:cNvPr id="4" name="Tijdelijke aanduiding voor inhoud 3">
            <a:extLst>
              <a:ext uri="{FF2B5EF4-FFF2-40B4-BE49-F238E27FC236}">
                <a16:creationId xmlns:a16="http://schemas.microsoft.com/office/drawing/2014/main" id="{50480246-63DB-ED7B-FDB0-3674B9EBF08C}"/>
              </a:ext>
            </a:extLst>
          </p:cNvPr>
          <p:cNvGraphicFramePr>
            <a:graphicFrameLocks noGrp="1"/>
          </p:cNvGraphicFramePr>
          <p:nvPr>
            <p:ph sz="quarter" idx="10"/>
          </p:nvPr>
        </p:nvGraphicFramePr>
        <p:xfrm>
          <a:off x="838200" y="1862276"/>
          <a:ext cx="10515600" cy="479742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378F3D34-7206-6666-5A63-5A66A6B8121F}"/>
              </a:ext>
            </a:extLst>
          </p:cNvPr>
          <p:cNvSpPr/>
          <p:nvPr/>
        </p:nvSpPr>
        <p:spPr>
          <a:xfrm>
            <a:off x="1258656" y="5851829"/>
            <a:ext cx="9936879" cy="4002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93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91440" tIns="45720" rIns="91440" bIns="45720" anchor="t"/>
          <a:lstStyle/>
          <a:p>
            <a:r>
              <a:rPr lang="nl-NL" dirty="0"/>
              <a:t>Verbeterpunten/</a:t>
            </a:r>
            <a:r>
              <a:rPr lang="nl-NL" dirty="0">
                <a:solidFill>
                  <a:srgbClr val="7030A0"/>
                </a:solidFill>
              </a:rPr>
              <a:t>Werkafspraken</a:t>
            </a:r>
            <a:endParaRPr lang="nl-NL" dirty="0">
              <a:solidFill>
                <a:srgbClr val="7030A0"/>
              </a:solidFill>
              <a:ea typeface="Verdana"/>
            </a:endParaRPr>
          </a:p>
        </p:txBody>
      </p:sp>
      <p:pic>
        <p:nvPicPr>
          <p:cNvPr id="6" name="Tijdelijke aanduiding voor inhoud 3"/>
          <p:cNvPicPr>
            <a:picLocks noGrp="1" noChangeAspect="1"/>
          </p:cNvPicPr>
          <p:nvPr>
            <p:ph sz="quarter" idx="10"/>
          </p:nvPr>
        </p:nvPicPr>
        <p:blipFill>
          <a:blip r:embed="rId3">
            <a:extLst>
              <a:ext uri="{28A0092B-C50C-407E-A947-70E740481C1C}">
                <a14:useLocalDpi xmlns:a14="http://schemas.microsoft.com/office/drawing/2010/main" val="0"/>
              </a:ext>
            </a:extLst>
          </a:blip>
          <a:srcRect/>
          <a:stretch>
            <a:fillRect/>
          </a:stretch>
        </p:blipFill>
        <p:spPr>
          <a:xfrm>
            <a:off x="3697287" y="1376363"/>
            <a:ext cx="4797425" cy="4797425"/>
          </a:xfrm>
        </p:spPr>
      </p:pic>
    </p:spTree>
    <p:extLst>
      <p:ext uri="{BB962C8B-B14F-4D97-AF65-F5344CB8AC3E}">
        <p14:creationId xmlns:p14="http://schemas.microsoft.com/office/powerpoint/2010/main" val="394479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van de bijeenkomst</a:t>
            </a:r>
          </a:p>
        </p:txBody>
      </p:sp>
      <p:sp>
        <p:nvSpPr>
          <p:cNvPr id="3" name="Tijdelijke aanduiding voor inhoud 2"/>
          <p:cNvSpPr>
            <a:spLocks noGrp="1"/>
          </p:cNvSpPr>
          <p:nvPr>
            <p:ph sz="quarter" idx="10"/>
          </p:nvPr>
        </p:nvSpPr>
        <p:spPr/>
        <p:txBody>
          <a:bodyPr/>
          <a:lstStyle/>
          <a:p>
            <a:endParaRPr lang="nl-NL" dirty="0"/>
          </a:p>
          <a:p>
            <a:pPr>
              <a:lnSpc>
                <a:spcPct val="114000"/>
              </a:lnSpc>
            </a:pPr>
            <a:r>
              <a:rPr lang="nl-NL" dirty="0">
                <a:solidFill>
                  <a:schemeClr val="bg1"/>
                </a:solidFill>
              </a:rPr>
              <a:t>De deelnemers</a:t>
            </a:r>
          </a:p>
          <a:p>
            <a:pPr marL="342900" indent="-342900">
              <a:buFont typeface="Arial" panose="020B0604020202020204" pitchFamily="34" charset="0"/>
              <a:buChar char="•"/>
            </a:pPr>
            <a:r>
              <a:rPr lang="nl-NL" dirty="0">
                <a:solidFill>
                  <a:schemeClr val="bg1"/>
                </a:solidFill>
              </a:rPr>
              <a:t>kunnen de risicogroepen van patiënten met een verhoogd fractuurrisico identificeren</a:t>
            </a:r>
          </a:p>
          <a:p>
            <a:pPr marL="342900" indent="-342900">
              <a:buFont typeface="Arial" panose="020B0604020202020204" pitchFamily="34" charset="0"/>
              <a:buChar char="•"/>
            </a:pPr>
            <a:r>
              <a:rPr lang="nl-NL" dirty="0">
                <a:solidFill>
                  <a:schemeClr val="bg1"/>
                </a:solidFill>
              </a:rPr>
              <a:t>kennen de behandeladviezen uit de NHG-Standaard </a:t>
            </a:r>
            <a:r>
              <a:rPr lang="nl-NL" i="1" dirty="0">
                <a:solidFill>
                  <a:schemeClr val="bg1"/>
                </a:solidFill>
              </a:rPr>
              <a:t>Fractuurpreventie</a:t>
            </a:r>
            <a:r>
              <a:rPr lang="nl-NL" dirty="0">
                <a:solidFill>
                  <a:schemeClr val="bg1"/>
                </a:solidFill>
              </a:rPr>
              <a:t> (2024)</a:t>
            </a:r>
          </a:p>
          <a:p>
            <a:pPr marL="342900" indent="-342900">
              <a:buFont typeface="Arial" panose="020B0604020202020204" pitchFamily="34" charset="0"/>
              <a:buChar char="•"/>
            </a:pPr>
            <a:r>
              <a:rPr lang="nl-NL" dirty="0">
                <a:solidFill>
                  <a:schemeClr val="bg1"/>
                </a:solidFill>
              </a:rPr>
              <a:t>kennen de indicaties voor verwijzing naar de tweede lijn</a:t>
            </a:r>
          </a:p>
          <a:p>
            <a:pPr marL="342900" indent="-342900">
              <a:buFont typeface="Arial" panose="020B0604020202020204" pitchFamily="34" charset="0"/>
              <a:buChar char="•"/>
            </a:pPr>
            <a:r>
              <a:rPr lang="nl-NL" dirty="0">
                <a:solidFill>
                  <a:schemeClr val="bg1"/>
                </a:solidFill>
              </a:rPr>
              <a:t>maken afspraken over het medicamenteuze beleid bij patiënten met een verhoogd fractuurrisico, het geven van voorlichting hierover en het bevorderen van therapietrouw</a:t>
            </a:r>
          </a:p>
        </p:txBody>
      </p:sp>
    </p:spTree>
    <p:extLst>
      <p:ext uri="{BB962C8B-B14F-4D97-AF65-F5344CB8AC3E}">
        <p14:creationId xmlns:p14="http://schemas.microsoft.com/office/powerpoint/2010/main" val="3086107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dirty="0"/>
              <a:t>Casuïstiek</a:t>
            </a:r>
            <a:br>
              <a:rPr lang="nl-NL" dirty="0"/>
            </a:br>
            <a:endParaRPr lang="nl-NL" dirty="0"/>
          </a:p>
        </p:txBody>
      </p:sp>
      <p:sp>
        <p:nvSpPr>
          <p:cNvPr id="3" name="Tijdelijke aanduiding voor inhoud 2"/>
          <p:cNvSpPr>
            <a:spLocks noGrp="1"/>
          </p:cNvSpPr>
          <p:nvPr>
            <p:ph sz="quarter" idx="10"/>
          </p:nvPr>
        </p:nvSpPr>
        <p:spPr/>
        <p:txBody>
          <a:bodyPr/>
          <a:lstStyle/>
          <a:p>
            <a:endParaRPr lang="nl-N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433" y="2781142"/>
            <a:ext cx="4447133" cy="296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69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mevrouw De Winter (72 jaar)</a:t>
            </a:r>
          </a:p>
        </p:txBody>
      </p:sp>
      <p:sp>
        <p:nvSpPr>
          <p:cNvPr id="3" name="Tijdelijke aanduiding voor inhoud 2"/>
          <p:cNvSpPr>
            <a:spLocks noGrp="1"/>
          </p:cNvSpPr>
          <p:nvPr>
            <p:ph sz="quarter" idx="10"/>
          </p:nvPr>
        </p:nvSpPr>
        <p:spPr/>
        <p:txBody>
          <a:bodyPr/>
          <a:lstStyle/>
          <a:p>
            <a:endParaRPr lang="nl-NL" dirty="0"/>
          </a:p>
          <a:p>
            <a:pPr marL="342900" indent="-342900">
              <a:buClr>
                <a:srgbClr val="00B0F0"/>
              </a:buClr>
              <a:buFont typeface="Arial" panose="020B0604020202020204" pitchFamily="34" charset="0"/>
              <a:buChar char="•"/>
            </a:pPr>
            <a:r>
              <a:rPr lang="nl-NL" dirty="0">
                <a:solidFill>
                  <a:schemeClr val="bg1"/>
                </a:solidFill>
              </a:rPr>
              <a:t>bij oudere zus botontkalking geconstateerd na polsfractuur</a:t>
            </a:r>
          </a:p>
          <a:p>
            <a:pPr marL="342900" indent="-342900">
              <a:buClr>
                <a:srgbClr val="00B0F0"/>
              </a:buClr>
              <a:buFont typeface="Arial" panose="020B0604020202020204" pitchFamily="34" charset="0"/>
              <a:buChar char="•"/>
            </a:pPr>
            <a:r>
              <a:rPr lang="nl-NL" dirty="0">
                <a:solidFill>
                  <a:schemeClr val="bg1"/>
                </a:solidFill>
              </a:rPr>
              <a:t>mevrouw De Winter vraagt zich af of zij ook osteoporose heeft</a:t>
            </a:r>
          </a:p>
          <a:p>
            <a:pPr marL="342900" indent="-342900">
              <a:buFont typeface="Arial" panose="020B0604020202020204" pitchFamily="34" charset="0"/>
              <a:buChar char="•"/>
            </a:pPr>
            <a:endParaRPr lang="nl-NL" sz="1800" dirty="0">
              <a:solidFill>
                <a:schemeClr val="bg1"/>
              </a:solidFill>
            </a:endParaRPr>
          </a:p>
          <a:p>
            <a:endParaRPr lang="nl-NL" sz="1800" i="1" dirty="0">
              <a:solidFill>
                <a:schemeClr val="bg1"/>
              </a:solidFill>
            </a:endParaRPr>
          </a:p>
          <a:p>
            <a:r>
              <a:rPr lang="nl-NL" i="1" dirty="0">
                <a:solidFill>
                  <a:schemeClr val="bg1"/>
                </a:solidFill>
              </a:rPr>
              <a:t>In welke risicogroep valt mevrouw De Winter en wat betekent dat voor uw beleid?</a:t>
            </a:r>
          </a:p>
        </p:txBody>
      </p:sp>
      <p:pic>
        <p:nvPicPr>
          <p:cNvPr id="6" name="Afbeelding 5">
            <a:extLst>
              <a:ext uri="{FF2B5EF4-FFF2-40B4-BE49-F238E27FC236}">
                <a16:creationId xmlns:a16="http://schemas.microsoft.com/office/drawing/2014/main" id="{ECB23AA9-D9B9-9C07-1D0A-97BEC836B12D}"/>
              </a:ext>
            </a:extLst>
          </p:cNvPr>
          <p:cNvPicPr>
            <a:picLocks noChangeAspect="1"/>
          </p:cNvPicPr>
          <p:nvPr/>
        </p:nvPicPr>
        <p:blipFill>
          <a:blip r:embed="rId3"/>
          <a:stretch>
            <a:fillRect/>
          </a:stretch>
        </p:blipFill>
        <p:spPr>
          <a:xfrm>
            <a:off x="9732083" y="1612669"/>
            <a:ext cx="1621717" cy="1614116"/>
          </a:xfrm>
          <a:prstGeom prst="rect">
            <a:avLst/>
          </a:prstGeom>
        </p:spPr>
      </p:pic>
    </p:spTree>
    <p:extLst>
      <p:ext uri="{BB962C8B-B14F-4D97-AF65-F5344CB8AC3E}">
        <p14:creationId xmlns:p14="http://schemas.microsoft.com/office/powerpoint/2010/main" val="368731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8EDAD-9096-994E-B0AB-60041CDD049F}"/>
              </a:ext>
            </a:extLst>
          </p:cNvPr>
          <p:cNvSpPr>
            <a:spLocks noGrp="1"/>
          </p:cNvSpPr>
          <p:nvPr>
            <p:ph type="title"/>
          </p:nvPr>
        </p:nvSpPr>
        <p:spPr/>
        <p:txBody>
          <a:bodyPr/>
          <a:lstStyle/>
          <a:p>
            <a:r>
              <a:rPr lang="nl-NL" dirty="0"/>
              <a:t>Scorelijst risicofactoren</a:t>
            </a:r>
          </a:p>
        </p:txBody>
      </p:sp>
      <p:sp>
        <p:nvSpPr>
          <p:cNvPr id="3" name="Tijdelijke aanduiding voor inhoud 2">
            <a:extLst>
              <a:ext uri="{FF2B5EF4-FFF2-40B4-BE49-F238E27FC236}">
                <a16:creationId xmlns:a16="http://schemas.microsoft.com/office/drawing/2014/main" id="{E6DFEAD8-1B72-E814-B3B5-1341B9CE9BA8}"/>
              </a:ext>
            </a:extLst>
          </p:cNvPr>
          <p:cNvSpPr>
            <a:spLocks noGrp="1"/>
          </p:cNvSpPr>
          <p:nvPr>
            <p:ph sz="quarter" idx="10"/>
          </p:nvPr>
        </p:nvSpPr>
        <p:spPr/>
        <p:txBody>
          <a:bodyPr/>
          <a:lstStyle/>
          <a:p>
            <a:endParaRPr lang="nl-NL" dirty="0"/>
          </a:p>
          <a:p>
            <a:endParaRPr lang="nl-NL" dirty="0"/>
          </a:p>
        </p:txBody>
      </p:sp>
      <p:graphicFrame>
        <p:nvGraphicFramePr>
          <p:cNvPr id="7" name="Tabel 6">
            <a:extLst>
              <a:ext uri="{FF2B5EF4-FFF2-40B4-BE49-F238E27FC236}">
                <a16:creationId xmlns:a16="http://schemas.microsoft.com/office/drawing/2014/main" id="{348B48CB-BA2D-192B-AA8C-76377AC154E7}"/>
              </a:ext>
            </a:extLst>
          </p:cNvPr>
          <p:cNvGraphicFramePr>
            <a:graphicFrameLocks noGrp="1"/>
          </p:cNvGraphicFramePr>
          <p:nvPr/>
        </p:nvGraphicFramePr>
        <p:xfrm>
          <a:off x="951470" y="1657260"/>
          <a:ext cx="9057501" cy="4236330"/>
        </p:xfrm>
        <a:graphic>
          <a:graphicData uri="http://schemas.openxmlformats.org/drawingml/2006/table">
            <a:tbl>
              <a:tblPr firstRow="1" bandRow="1">
                <a:tableStyleId>{5C22544A-7EE6-4342-B048-85BDC9FD1C3A}</a:tableStyleId>
              </a:tblPr>
              <a:tblGrid>
                <a:gridCol w="6005384">
                  <a:extLst>
                    <a:ext uri="{9D8B030D-6E8A-4147-A177-3AD203B41FA5}">
                      <a16:colId xmlns:a16="http://schemas.microsoft.com/office/drawing/2014/main" val="303210282"/>
                    </a:ext>
                  </a:extLst>
                </a:gridCol>
                <a:gridCol w="1532238">
                  <a:extLst>
                    <a:ext uri="{9D8B030D-6E8A-4147-A177-3AD203B41FA5}">
                      <a16:colId xmlns:a16="http://schemas.microsoft.com/office/drawing/2014/main" val="272464187"/>
                    </a:ext>
                  </a:extLst>
                </a:gridCol>
                <a:gridCol w="1519879">
                  <a:extLst>
                    <a:ext uri="{9D8B030D-6E8A-4147-A177-3AD203B41FA5}">
                      <a16:colId xmlns:a16="http://schemas.microsoft.com/office/drawing/2014/main" val="3460356413"/>
                    </a:ext>
                  </a:extLst>
                </a:gridCol>
              </a:tblGrid>
              <a:tr h="382625">
                <a:tc>
                  <a:txBody>
                    <a:bodyPr/>
                    <a:lstStyle/>
                    <a:p>
                      <a:r>
                        <a:rPr lang="nl-NL" dirty="0"/>
                        <a:t>Kenmerk</a:t>
                      </a:r>
                    </a:p>
                  </a:txBody>
                  <a:tcPr/>
                </a:tc>
                <a:tc>
                  <a:txBody>
                    <a:bodyPr/>
                    <a:lstStyle/>
                    <a:p>
                      <a:endParaRPr lang="nl-NL" dirty="0"/>
                    </a:p>
                  </a:txBody>
                  <a:tcPr/>
                </a:tc>
                <a:tc>
                  <a:txBody>
                    <a:bodyPr/>
                    <a:lstStyle/>
                    <a:p>
                      <a:r>
                        <a:rPr lang="nl-NL" dirty="0"/>
                        <a:t>score</a:t>
                      </a:r>
                    </a:p>
                  </a:txBody>
                  <a:tcPr/>
                </a:tc>
                <a:extLst>
                  <a:ext uri="{0D108BD9-81ED-4DB2-BD59-A6C34878D82A}">
                    <a16:rowId xmlns:a16="http://schemas.microsoft.com/office/drawing/2014/main" val="1150339039"/>
                  </a:ext>
                </a:extLst>
              </a:tr>
              <a:tr h="382625">
                <a:tc>
                  <a:txBody>
                    <a:bodyPr/>
                    <a:lstStyle/>
                    <a:p>
                      <a:r>
                        <a:rPr lang="nl-NL" dirty="0"/>
                        <a:t>BMI &lt;20</a:t>
                      </a:r>
                    </a:p>
                  </a:txBody>
                  <a:tcPr/>
                </a:tc>
                <a:tc>
                  <a:txBody>
                    <a:bodyPr/>
                    <a:lstStyle/>
                    <a:p>
                      <a:endParaRPr lang="nl-NL"/>
                    </a:p>
                  </a:txBody>
                  <a:tcPr/>
                </a:tc>
                <a:tc>
                  <a:txBody>
                    <a:bodyPr/>
                    <a:lstStyle/>
                    <a:p>
                      <a:pPr algn="ctr"/>
                      <a:r>
                        <a:rPr lang="nl-NL" dirty="0"/>
                        <a:t>1</a:t>
                      </a:r>
                    </a:p>
                  </a:txBody>
                  <a:tcPr/>
                </a:tc>
                <a:extLst>
                  <a:ext uri="{0D108BD9-81ED-4DB2-BD59-A6C34878D82A}">
                    <a16:rowId xmlns:a16="http://schemas.microsoft.com/office/drawing/2014/main" val="3746849442"/>
                  </a:ext>
                </a:extLst>
              </a:tr>
              <a:tr h="382625">
                <a:tc>
                  <a:txBody>
                    <a:bodyPr/>
                    <a:lstStyle/>
                    <a:p>
                      <a:r>
                        <a:rPr lang="nl-NL" dirty="0"/>
                        <a:t>leeftijd</a:t>
                      </a:r>
                    </a:p>
                    <a:p>
                      <a:endParaRPr lang="nl-NL" dirty="0"/>
                    </a:p>
                  </a:txBody>
                  <a:tcPr/>
                </a:tc>
                <a:tc>
                  <a:txBody>
                    <a:bodyPr/>
                    <a:lstStyle/>
                    <a:p>
                      <a:r>
                        <a:rPr lang="nl-NL" dirty="0"/>
                        <a:t>≥ 60 jaar</a:t>
                      </a:r>
                    </a:p>
                    <a:p>
                      <a:r>
                        <a:rPr lang="nl-NL" dirty="0"/>
                        <a:t>≥ 70 jaar</a:t>
                      </a:r>
                    </a:p>
                  </a:txBody>
                  <a:tcPr/>
                </a:tc>
                <a:tc>
                  <a:txBody>
                    <a:bodyPr/>
                    <a:lstStyle/>
                    <a:p>
                      <a:pPr algn="ctr"/>
                      <a:r>
                        <a:rPr lang="nl-NL" dirty="0"/>
                        <a:t>1</a:t>
                      </a:r>
                    </a:p>
                    <a:p>
                      <a:pPr algn="ctr"/>
                      <a:r>
                        <a:rPr lang="nl-NL" dirty="0"/>
                        <a:t>2</a:t>
                      </a:r>
                    </a:p>
                  </a:txBody>
                  <a:tcPr/>
                </a:tc>
                <a:extLst>
                  <a:ext uri="{0D108BD9-81ED-4DB2-BD59-A6C34878D82A}">
                    <a16:rowId xmlns:a16="http://schemas.microsoft.com/office/drawing/2014/main" val="709148947"/>
                  </a:ext>
                </a:extLst>
              </a:tr>
              <a:tr h="660420">
                <a:tc>
                  <a:txBody>
                    <a:bodyPr/>
                    <a:lstStyle/>
                    <a:p>
                      <a:r>
                        <a:rPr lang="nl-NL" dirty="0"/>
                        <a:t>niet recente fracturen (&gt; 2 jaar geleden) na het 50</a:t>
                      </a:r>
                      <a:r>
                        <a:rPr lang="nl-NL" baseline="30000" dirty="0"/>
                        <a:t>e</a:t>
                      </a:r>
                      <a:r>
                        <a:rPr lang="nl-NL" dirty="0"/>
                        <a:t> levensjaar</a:t>
                      </a:r>
                    </a:p>
                  </a:txBody>
                  <a:tcPr/>
                </a:tc>
                <a:tc>
                  <a:txBody>
                    <a:bodyPr/>
                    <a:lstStyle/>
                    <a:p>
                      <a:endParaRPr lang="nl-NL"/>
                    </a:p>
                  </a:txBody>
                  <a:tcPr/>
                </a:tc>
                <a:tc>
                  <a:txBody>
                    <a:bodyPr/>
                    <a:lstStyle/>
                    <a:p>
                      <a:pPr algn="ctr"/>
                      <a:r>
                        <a:rPr lang="nl-NL" dirty="0"/>
                        <a:t>1</a:t>
                      </a:r>
                    </a:p>
                  </a:txBody>
                  <a:tcPr/>
                </a:tc>
                <a:extLst>
                  <a:ext uri="{0D108BD9-81ED-4DB2-BD59-A6C34878D82A}">
                    <a16:rowId xmlns:a16="http://schemas.microsoft.com/office/drawing/2014/main" val="3369033242"/>
                  </a:ext>
                </a:extLst>
              </a:tr>
              <a:tr h="382625">
                <a:tc>
                  <a:txBody>
                    <a:bodyPr/>
                    <a:lstStyle/>
                    <a:p>
                      <a:r>
                        <a:rPr lang="nl-NL" dirty="0"/>
                        <a:t>ouder(s) met heupfractuur</a:t>
                      </a:r>
                    </a:p>
                  </a:txBody>
                  <a:tcPr/>
                </a:tc>
                <a:tc>
                  <a:txBody>
                    <a:bodyPr/>
                    <a:lstStyle/>
                    <a:p>
                      <a:endParaRPr lang="nl-NL"/>
                    </a:p>
                  </a:txBody>
                  <a:tcPr/>
                </a:tc>
                <a:tc>
                  <a:txBody>
                    <a:bodyPr/>
                    <a:lstStyle/>
                    <a:p>
                      <a:pPr algn="ctr"/>
                      <a:r>
                        <a:rPr lang="nl-NL" dirty="0"/>
                        <a:t>1</a:t>
                      </a:r>
                    </a:p>
                  </a:txBody>
                  <a:tcPr/>
                </a:tc>
                <a:extLst>
                  <a:ext uri="{0D108BD9-81ED-4DB2-BD59-A6C34878D82A}">
                    <a16:rowId xmlns:a16="http://schemas.microsoft.com/office/drawing/2014/main" val="3931506537"/>
                  </a:ext>
                </a:extLst>
              </a:tr>
              <a:tr h="382625">
                <a:tc>
                  <a:txBody>
                    <a:bodyPr/>
                    <a:lstStyle/>
                    <a:p>
                      <a:r>
                        <a:rPr lang="nl-NL" dirty="0"/>
                        <a:t>&gt;1 keer vallen in laatste jaar en/of immobiliteit</a:t>
                      </a:r>
                    </a:p>
                  </a:txBody>
                  <a:tcPr/>
                </a:tc>
                <a:tc>
                  <a:txBody>
                    <a:bodyPr/>
                    <a:lstStyle/>
                    <a:p>
                      <a:endParaRPr lang="nl-NL"/>
                    </a:p>
                  </a:txBody>
                  <a:tcPr/>
                </a:tc>
                <a:tc>
                  <a:txBody>
                    <a:bodyPr/>
                    <a:lstStyle/>
                    <a:p>
                      <a:pPr algn="ctr"/>
                      <a:r>
                        <a:rPr lang="nl-NL" dirty="0"/>
                        <a:t>1</a:t>
                      </a:r>
                    </a:p>
                  </a:txBody>
                  <a:tcPr/>
                </a:tc>
                <a:extLst>
                  <a:ext uri="{0D108BD9-81ED-4DB2-BD59-A6C34878D82A}">
                    <a16:rowId xmlns:a16="http://schemas.microsoft.com/office/drawing/2014/main" val="816543222"/>
                  </a:ext>
                </a:extLst>
              </a:tr>
              <a:tr h="382625">
                <a:tc>
                  <a:txBody>
                    <a:bodyPr/>
                    <a:lstStyle/>
                    <a:p>
                      <a:r>
                        <a:rPr lang="nl-NL" dirty="0"/>
                        <a:t>roken en/of alcohol ≥ 3 eenheden/dag</a:t>
                      </a:r>
                    </a:p>
                  </a:txBody>
                  <a:tcPr/>
                </a:tc>
                <a:tc>
                  <a:txBody>
                    <a:bodyPr/>
                    <a:lstStyle/>
                    <a:p>
                      <a:endParaRPr lang="nl-NL"/>
                    </a:p>
                  </a:txBody>
                  <a:tcPr/>
                </a:tc>
                <a:tc>
                  <a:txBody>
                    <a:bodyPr/>
                    <a:lstStyle/>
                    <a:p>
                      <a:pPr algn="ctr"/>
                      <a:r>
                        <a:rPr lang="nl-NL" dirty="0"/>
                        <a:t>1</a:t>
                      </a:r>
                    </a:p>
                  </a:txBody>
                  <a:tcPr/>
                </a:tc>
                <a:extLst>
                  <a:ext uri="{0D108BD9-81ED-4DB2-BD59-A6C34878D82A}">
                    <a16:rowId xmlns:a16="http://schemas.microsoft.com/office/drawing/2014/main" val="894748315"/>
                  </a:ext>
                </a:extLst>
              </a:tr>
              <a:tr h="382625">
                <a:tc>
                  <a:txBody>
                    <a:bodyPr/>
                    <a:lstStyle/>
                    <a:p>
                      <a:r>
                        <a:rPr lang="nl-NL" dirty="0"/>
                        <a:t>gebruik van medicatie en/of chronische aandoening die onvoldoende onder controle is</a:t>
                      </a:r>
                    </a:p>
                  </a:txBody>
                  <a:tcPr/>
                </a:tc>
                <a:tc>
                  <a:txBody>
                    <a:bodyPr/>
                    <a:lstStyle/>
                    <a:p>
                      <a:endParaRPr lang="nl-NL"/>
                    </a:p>
                  </a:txBody>
                  <a:tcPr/>
                </a:tc>
                <a:tc>
                  <a:txBody>
                    <a:bodyPr/>
                    <a:lstStyle/>
                    <a:p>
                      <a:pPr algn="ctr"/>
                      <a:r>
                        <a:rPr lang="nl-NL" dirty="0"/>
                        <a:t>1</a:t>
                      </a:r>
                    </a:p>
                  </a:txBody>
                  <a:tcPr/>
                </a:tc>
                <a:extLst>
                  <a:ext uri="{0D108BD9-81ED-4DB2-BD59-A6C34878D82A}">
                    <a16:rowId xmlns:a16="http://schemas.microsoft.com/office/drawing/2014/main" val="1516090188"/>
                  </a:ext>
                </a:extLst>
              </a:tr>
              <a:tr h="382625">
                <a:tc>
                  <a:txBody>
                    <a:bodyPr/>
                    <a:lstStyle/>
                    <a:p>
                      <a:r>
                        <a:rPr lang="nl-NL" b="1" dirty="0"/>
                        <a:t>Totaalscore</a:t>
                      </a:r>
                    </a:p>
                  </a:txBody>
                  <a:tcPr/>
                </a:tc>
                <a:tc>
                  <a:txBody>
                    <a:bodyPr/>
                    <a:lstStyle/>
                    <a:p>
                      <a:endParaRPr lang="nl-NL"/>
                    </a:p>
                  </a:txBody>
                  <a:tcPr/>
                </a:tc>
                <a:tc>
                  <a:txBody>
                    <a:bodyPr/>
                    <a:lstStyle/>
                    <a:p>
                      <a:r>
                        <a:rPr lang="nl-NL" dirty="0"/>
                        <a:t>&lt; 4 of ≥ 4</a:t>
                      </a:r>
                    </a:p>
                  </a:txBody>
                  <a:tcPr/>
                </a:tc>
                <a:extLst>
                  <a:ext uri="{0D108BD9-81ED-4DB2-BD59-A6C34878D82A}">
                    <a16:rowId xmlns:a16="http://schemas.microsoft.com/office/drawing/2014/main" val="242387681"/>
                  </a:ext>
                </a:extLst>
              </a:tr>
            </a:tbl>
          </a:graphicData>
        </a:graphic>
      </p:graphicFrame>
    </p:spTree>
    <p:extLst>
      <p:ext uri="{BB962C8B-B14F-4D97-AF65-F5344CB8AC3E}">
        <p14:creationId xmlns:p14="http://schemas.microsoft.com/office/powerpoint/2010/main" val="916837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55491"/>
            <a:ext cx="9780588" cy="1056041"/>
          </a:xfrm>
        </p:spPr>
        <p:txBody>
          <a:bodyPr lIns="91440" tIns="45720" rIns="91440" bIns="45720" anchor="t"/>
          <a:lstStyle/>
          <a:p>
            <a:r>
              <a:rPr lang="nl-NL" dirty="0"/>
              <a:t>Keuze medicatie voor fractuurpreventie</a:t>
            </a:r>
          </a:p>
        </p:txBody>
      </p:sp>
      <p:sp>
        <p:nvSpPr>
          <p:cNvPr id="3" name="Tijdelijke aanduiding voor inhoud 2"/>
          <p:cNvSpPr>
            <a:spLocks noGrp="1"/>
          </p:cNvSpPr>
          <p:nvPr>
            <p:ph sz="quarter" idx="10"/>
          </p:nvPr>
        </p:nvSpPr>
        <p:spPr/>
        <p:txBody>
          <a:bodyPr/>
          <a:lstStyle/>
          <a:p>
            <a:endParaRPr lang="nl-NL" dirty="0"/>
          </a:p>
          <a:p>
            <a:endParaRPr lang="nl-NL" i="1" dirty="0">
              <a:solidFill>
                <a:schemeClr val="tx2"/>
              </a:solidFill>
            </a:endParaRPr>
          </a:p>
        </p:txBody>
      </p:sp>
      <p:graphicFrame>
        <p:nvGraphicFramePr>
          <p:cNvPr id="4" name="Grafiek 3">
            <a:extLst>
              <a:ext uri="{FF2B5EF4-FFF2-40B4-BE49-F238E27FC236}">
                <a16:creationId xmlns:a16="http://schemas.microsoft.com/office/drawing/2014/main" id="{850D59EC-F699-21D7-D858-716DCC9499BA}"/>
              </a:ext>
            </a:extLst>
          </p:cNvPr>
          <p:cNvGraphicFramePr>
            <a:graphicFrameLocks/>
          </p:cNvGraphicFramePr>
          <p:nvPr/>
        </p:nvGraphicFramePr>
        <p:xfrm>
          <a:off x="946048" y="1987842"/>
          <a:ext cx="8826913" cy="486623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700ACFDD-2129-820B-B2A9-5976EF254DA5}"/>
              </a:ext>
            </a:extLst>
          </p:cNvPr>
          <p:cNvSpPr/>
          <p:nvPr/>
        </p:nvSpPr>
        <p:spPr>
          <a:xfrm>
            <a:off x="1594028" y="5934577"/>
            <a:ext cx="8004708" cy="3887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866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030D6-9082-30EB-8643-AEEF5B57704A}"/>
              </a:ext>
            </a:extLst>
          </p:cNvPr>
          <p:cNvSpPr>
            <a:spLocks noGrp="1"/>
          </p:cNvSpPr>
          <p:nvPr>
            <p:ph type="title"/>
          </p:nvPr>
        </p:nvSpPr>
        <p:spPr/>
        <p:txBody>
          <a:bodyPr/>
          <a:lstStyle/>
          <a:p>
            <a:r>
              <a:rPr lang="nl-NL" dirty="0"/>
              <a:t>Interpretatie uitslag DXA</a:t>
            </a:r>
          </a:p>
        </p:txBody>
      </p:sp>
      <p:sp>
        <p:nvSpPr>
          <p:cNvPr id="3" name="Tijdelijke aanduiding voor inhoud 2">
            <a:extLst>
              <a:ext uri="{FF2B5EF4-FFF2-40B4-BE49-F238E27FC236}">
                <a16:creationId xmlns:a16="http://schemas.microsoft.com/office/drawing/2014/main" id="{E71444EC-91FF-5C85-21C5-3B5F45BFE4E8}"/>
              </a:ext>
            </a:extLst>
          </p:cNvPr>
          <p:cNvSpPr>
            <a:spLocks noGrp="1"/>
          </p:cNvSpPr>
          <p:nvPr>
            <p:ph sz="quarter" idx="10"/>
          </p:nvPr>
        </p:nvSpPr>
        <p:spPr/>
        <p:txBody>
          <a:bodyPr/>
          <a:lstStyle/>
          <a:p>
            <a:endParaRPr lang="nl-NL" dirty="0"/>
          </a:p>
          <a:p>
            <a:pPr marL="342900" indent="-342900">
              <a:buClr>
                <a:srgbClr val="00B0F0"/>
              </a:buClr>
              <a:buFont typeface="Arial" panose="020B0604020202020204" pitchFamily="34" charset="0"/>
              <a:buChar char="•"/>
              <a:tabLst>
                <a:tab pos="3590925" algn="l"/>
              </a:tabLst>
            </a:pPr>
            <a:r>
              <a:rPr lang="nl-NL" dirty="0">
                <a:solidFill>
                  <a:schemeClr val="bg1"/>
                </a:solidFill>
              </a:rPr>
              <a:t>T-score ≤ –2,5: 	osteoporose</a:t>
            </a:r>
          </a:p>
          <a:p>
            <a:pPr marL="342900" indent="-342900">
              <a:buClr>
                <a:srgbClr val="00B0F0"/>
              </a:buClr>
              <a:buFont typeface="Arial" panose="020B0604020202020204" pitchFamily="34" charset="0"/>
              <a:buChar char="•"/>
              <a:tabLst>
                <a:tab pos="3590925" algn="l"/>
              </a:tabLst>
            </a:pPr>
            <a:r>
              <a:rPr lang="nl-NL" dirty="0">
                <a:solidFill>
                  <a:schemeClr val="bg1"/>
                </a:solidFill>
              </a:rPr>
              <a:t>T-score –1,0 tot –2,5:	</a:t>
            </a:r>
            <a:r>
              <a:rPr lang="nl-NL" dirty="0" err="1">
                <a:solidFill>
                  <a:schemeClr val="bg1"/>
                </a:solidFill>
              </a:rPr>
              <a:t>osteopenie</a:t>
            </a:r>
            <a:endParaRPr lang="nl-NL" dirty="0">
              <a:solidFill>
                <a:schemeClr val="bg1"/>
              </a:solidFill>
            </a:endParaRPr>
          </a:p>
          <a:p>
            <a:pPr marL="342900" indent="-342900">
              <a:buClr>
                <a:srgbClr val="00B0F0"/>
              </a:buClr>
              <a:buFont typeface="Arial" panose="020B0604020202020204" pitchFamily="34" charset="0"/>
              <a:buChar char="•"/>
              <a:tabLst>
                <a:tab pos="3590925" algn="l"/>
              </a:tabLst>
            </a:pPr>
            <a:r>
              <a:rPr lang="nl-NL" dirty="0">
                <a:solidFill>
                  <a:schemeClr val="bg1"/>
                </a:solidFill>
              </a:rPr>
              <a:t>T-score ≥ –1,0: 	normale  botmineraaldichtheid (BMD)</a:t>
            </a:r>
          </a:p>
          <a:p>
            <a:endParaRPr lang="nl-NL" dirty="0"/>
          </a:p>
        </p:txBody>
      </p:sp>
    </p:spTree>
    <p:extLst>
      <p:ext uri="{BB962C8B-B14F-4D97-AF65-F5344CB8AC3E}">
        <p14:creationId xmlns:p14="http://schemas.microsoft.com/office/powerpoint/2010/main" val="271074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259CC-2C31-F54E-E679-B2C934DA6A23}"/>
              </a:ext>
            </a:extLst>
          </p:cNvPr>
          <p:cNvSpPr>
            <a:spLocks noGrp="1"/>
          </p:cNvSpPr>
          <p:nvPr>
            <p:ph type="title"/>
          </p:nvPr>
        </p:nvSpPr>
        <p:spPr/>
        <p:txBody>
          <a:bodyPr/>
          <a:lstStyle/>
          <a:p>
            <a:r>
              <a:rPr lang="nl-NL" dirty="0"/>
              <a:t>Medicamenteuze behandeling risicogroep 3</a:t>
            </a:r>
          </a:p>
        </p:txBody>
      </p:sp>
      <p:sp>
        <p:nvSpPr>
          <p:cNvPr id="3" name="Tijdelijke aanduiding voor inhoud 2">
            <a:extLst>
              <a:ext uri="{FF2B5EF4-FFF2-40B4-BE49-F238E27FC236}">
                <a16:creationId xmlns:a16="http://schemas.microsoft.com/office/drawing/2014/main" id="{286F97C2-E58D-18FE-6019-8CC5CDDAF5BE}"/>
              </a:ext>
            </a:extLst>
          </p:cNvPr>
          <p:cNvSpPr>
            <a:spLocks noGrp="1"/>
          </p:cNvSpPr>
          <p:nvPr>
            <p:ph sz="quarter" idx="10"/>
          </p:nvPr>
        </p:nvSpPr>
        <p:spPr/>
        <p:txBody>
          <a:bodyPr/>
          <a:lstStyle/>
          <a:p>
            <a:endParaRPr lang="nl-NL" dirty="0"/>
          </a:p>
          <a:p>
            <a:pPr>
              <a:spcBef>
                <a:spcPts val="600"/>
              </a:spcBef>
            </a:pPr>
            <a:r>
              <a:rPr lang="nl-NL" dirty="0">
                <a:solidFill>
                  <a:schemeClr val="bg1"/>
                </a:solidFill>
              </a:rPr>
              <a:t>In risicogroep 3 is een medicamenteuze behandeling alleen geïndiceerd bij patiënten: </a:t>
            </a:r>
          </a:p>
          <a:p>
            <a:pPr marL="342900" indent="-342900">
              <a:spcBef>
                <a:spcPts val="600"/>
              </a:spcBef>
              <a:buClr>
                <a:srgbClr val="00B0F0"/>
              </a:buClr>
              <a:buFont typeface="Arial" panose="020B0604020202020204" pitchFamily="34" charset="0"/>
              <a:buChar char="•"/>
            </a:pPr>
            <a:r>
              <a:rPr lang="nl-NL" dirty="0">
                <a:solidFill>
                  <a:schemeClr val="bg1"/>
                </a:solidFill>
              </a:rPr>
              <a:t>zonder wervelfractuur (bij VFA):</a:t>
            </a:r>
          </a:p>
          <a:p>
            <a:pPr marL="576000" indent="-342900">
              <a:spcBef>
                <a:spcPts val="600"/>
              </a:spcBef>
              <a:buClr>
                <a:schemeClr val="bg1"/>
              </a:buClr>
              <a:buFont typeface="Courier New" panose="02070309020205020404" pitchFamily="49" charset="0"/>
              <a:buChar char="o"/>
            </a:pPr>
            <a:r>
              <a:rPr lang="nl-NL" dirty="0">
                <a:solidFill>
                  <a:schemeClr val="bg1"/>
                </a:solidFill>
              </a:rPr>
              <a:t>≥ 70 jaar en laagste T-score van heup of wervelkolom ≤ –2,5</a:t>
            </a:r>
          </a:p>
          <a:p>
            <a:pPr marL="576000" indent="-342900">
              <a:spcBef>
                <a:spcPts val="600"/>
              </a:spcBef>
              <a:buClr>
                <a:schemeClr val="bg1"/>
              </a:buClr>
              <a:buFont typeface="Courier New" panose="02070309020205020404" pitchFamily="49" charset="0"/>
              <a:buChar char="o"/>
            </a:pPr>
            <a:r>
              <a:rPr lang="nl-NL" dirty="0">
                <a:solidFill>
                  <a:schemeClr val="bg1"/>
                </a:solidFill>
              </a:rPr>
              <a:t>60-70 jaar en laagste T-score van heup of wervelkolom ≤ –2,5 (overweeg medicatie)</a:t>
            </a:r>
          </a:p>
          <a:p>
            <a:pPr>
              <a:spcBef>
                <a:spcPts val="600"/>
              </a:spcBef>
            </a:pPr>
            <a:endParaRPr lang="nl-NL" dirty="0">
              <a:solidFill>
                <a:schemeClr val="bg1"/>
              </a:solidFill>
            </a:endParaRPr>
          </a:p>
          <a:p>
            <a:pPr marL="342900" indent="-342900">
              <a:spcBef>
                <a:spcPts val="600"/>
              </a:spcBef>
              <a:buClr>
                <a:srgbClr val="00B0F0"/>
              </a:buClr>
              <a:buFont typeface="Arial" panose="020B0604020202020204" pitchFamily="34" charset="0"/>
              <a:buChar char="•"/>
            </a:pPr>
            <a:r>
              <a:rPr lang="nl-NL" dirty="0">
                <a:solidFill>
                  <a:schemeClr val="bg1"/>
                </a:solidFill>
              </a:rPr>
              <a:t>met wervelfractuur (bij VFA):</a:t>
            </a:r>
          </a:p>
          <a:p>
            <a:pPr marL="576000" indent="-342900">
              <a:spcBef>
                <a:spcPts val="600"/>
              </a:spcBef>
              <a:buClr>
                <a:schemeClr val="bg1"/>
              </a:buClr>
              <a:buFont typeface="Courier New" panose="02070309020205020404" pitchFamily="49" charset="0"/>
              <a:buChar char="o"/>
            </a:pPr>
            <a:r>
              <a:rPr lang="nl-NL" dirty="0">
                <a:solidFill>
                  <a:schemeClr val="bg1"/>
                </a:solidFill>
              </a:rPr>
              <a:t>1x graad 2 wervelfractuur in combinatie met een T-score -1 tot -2,5</a:t>
            </a:r>
          </a:p>
          <a:p>
            <a:pPr marL="576000" indent="-342900">
              <a:spcBef>
                <a:spcPts val="600"/>
              </a:spcBef>
              <a:buClr>
                <a:schemeClr val="bg1"/>
              </a:buClr>
              <a:buFont typeface="Courier New" panose="02070309020205020404" pitchFamily="49" charset="0"/>
              <a:buChar char="o"/>
            </a:pPr>
            <a:r>
              <a:rPr lang="nl-NL" dirty="0">
                <a:solidFill>
                  <a:schemeClr val="bg1"/>
                </a:solidFill>
              </a:rPr>
              <a:t>2x graad 2 of 1x graad 3 wervelfractuur met een T-score -1 tot -1,5</a:t>
            </a:r>
          </a:p>
          <a:p>
            <a:endParaRPr lang="nl-NL" dirty="0"/>
          </a:p>
        </p:txBody>
      </p:sp>
    </p:spTree>
    <p:extLst>
      <p:ext uri="{BB962C8B-B14F-4D97-AF65-F5344CB8AC3E}">
        <p14:creationId xmlns:p14="http://schemas.microsoft.com/office/powerpoint/2010/main" val="2396675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970A1-936E-5445-2D68-B09CDFC51001}"/>
              </a:ext>
            </a:extLst>
          </p:cNvPr>
          <p:cNvSpPr>
            <a:spLocks noGrp="1"/>
          </p:cNvSpPr>
          <p:nvPr>
            <p:ph type="title"/>
          </p:nvPr>
        </p:nvSpPr>
        <p:spPr/>
        <p:txBody>
          <a:bodyPr/>
          <a:lstStyle/>
          <a:p>
            <a:r>
              <a:rPr lang="nl-NL" dirty="0"/>
              <a:t>Casus mevrouw Terpstra (69 jaar)</a:t>
            </a:r>
          </a:p>
        </p:txBody>
      </p:sp>
      <p:sp>
        <p:nvSpPr>
          <p:cNvPr id="3" name="Tijdelijke aanduiding voor inhoud 2">
            <a:extLst>
              <a:ext uri="{FF2B5EF4-FFF2-40B4-BE49-F238E27FC236}">
                <a16:creationId xmlns:a16="http://schemas.microsoft.com/office/drawing/2014/main" id="{1C8ACF7F-D071-171C-4EB9-055D1867B79F}"/>
              </a:ext>
            </a:extLst>
          </p:cNvPr>
          <p:cNvSpPr>
            <a:spLocks noGrp="1"/>
          </p:cNvSpPr>
          <p:nvPr>
            <p:ph sz="quarter" idx="10"/>
          </p:nvPr>
        </p:nvSpPr>
        <p:spPr/>
        <p:txBody>
          <a:bodyPr/>
          <a:lstStyle/>
          <a:p>
            <a:endParaRPr lang="nl-NL" dirty="0"/>
          </a:p>
          <a:p>
            <a:pPr marL="342900" indent="-342900">
              <a:buClr>
                <a:srgbClr val="00B0F0"/>
              </a:buClr>
              <a:buFont typeface="Arial" panose="020B0604020202020204" pitchFamily="34" charset="0"/>
              <a:buChar char="•"/>
            </a:pPr>
            <a:r>
              <a:rPr lang="nl-NL" dirty="0">
                <a:solidFill>
                  <a:schemeClr val="bg1"/>
                </a:solidFill>
              </a:rPr>
              <a:t>twee weken geleden op spreekuur</a:t>
            </a:r>
          </a:p>
          <a:p>
            <a:pPr marL="342900" indent="-342900">
              <a:buClr>
                <a:srgbClr val="00B0F0"/>
              </a:buClr>
              <a:buFont typeface="Arial" panose="020B0604020202020204" pitchFamily="34" charset="0"/>
              <a:buChar char="•"/>
            </a:pPr>
            <a:r>
              <a:rPr lang="nl-NL" dirty="0">
                <a:solidFill>
                  <a:schemeClr val="bg1"/>
                </a:solidFill>
              </a:rPr>
              <a:t>had plotseling pijn in de rug na een ongelukkige beweging, </a:t>
            </a:r>
          </a:p>
          <a:p>
            <a:pPr marL="342000" indent="-342000"/>
            <a:r>
              <a:rPr lang="nl-NL" dirty="0">
                <a:solidFill>
                  <a:schemeClr val="bg1"/>
                </a:solidFill>
              </a:rPr>
              <a:t>	waarbij zij haar onderrug stootte</a:t>
            </a:r>
          </a:p>
          <a:p>
            <a:pPr marL="342900" indent="-342900">
              <a:buClr>
                <a:srgbClr val="00B0F0"/>
              </a:buClr>
              <a:buFont typeface="Arial" panose="020B0604020202020204" pitchFamily="34" charset="0"/>
              <a:buChar char="•"/>
            </a:pPr>
            <a:r>
              <a:rPr lang="nl-NL" dirty="0">
                <a:solidFill>
                  <a:schemeClr val="bg1"/>
                </a:solidFill>
              </a:rPr>
              <a:t>lichamelijk onderzoek: </a:t>
            </a:r>
            <a:r>
              <a:rPr lang="nl-NL" dirty="0" err="1">
                <a:solidFill>
                  <a:schemeClr val="bg1"/>
                </a:solidFill>
              </a:rPr>
              <a:t>hooglumbale</a:t>
            </a:r>
            <a:r>
              <a:rPr lang="nl-NL" dirty="0">
                <a:solidFill>
                  <a:schemeClr val="bg1"/>
                </a:solidFill>
              </a:rPr>
              <a:t> druk- en kloppijn </a:t>
            </a:r>
          </a:p>
          <a:p>
            <a:pPr marL="342900" indent="-342900">
              <a:buClr>
                <a:srgbClr val="00B0F0"/>
              </a:buClr>
              <a:buFont typeface="Arial" panose="020B0604020202020204" pitchFamily="34" charset="0"/>
              <a:buChar char="•"/>
            </a:pPr>
            <a:r>
              <a:rPr lang="nl-NL" dirty="0">
                <a:solidFill>
                  <a:schemeClr val="bg1"/>
                </a:solidFill>
              </a:rPr>
              <a:t>röntgenfoto: recente inzakkingsfractuur van L1</a:t>
            </a:r>
          </a:p>
          <a:p>
            <a:pPr marL="342900" indent="-342900">
              <a:buClr>
                <a:srgbClr val="00B0F0"/>
              </a:buClr>
              <a:buFont typeface="Arial" panose="020B0604020202020204" pitchFamily="34" charset="0"/>
              <a:buChar char="•"/>
            </a:pPr>
            <a:endParaRPr lang="nl-NL" dirty="0"/>
          </a:p>
          <a:p>
            <a:r>
              <a:rPr lang="nl-NL" i="1" dirty="0">
                <a:solidFill>
                  <a:schemeClr val="bg1"/>
                </a:solidFill>
              </a:rPr>
              <a:t>In welke risicogroep valt mevrouw Terpstra? Wat is uw beleid?</a:t>
            </a:r>
          </a:p>
        </p:txBody>
      </p:sp>
      <p:pic>
        <p:nvPicPr>
          <p:cNvPr id="6" name="Afbeelding 5">
            <a:extLst>
              <a:ext uri="{FF2B5EF4-FFF2-40B4-BE49-F238E27FC236}">
                <a16:creationId xmlns:a16="http://schemas.microsoft.com/office/drawing/2014/main" id="{00318361-D75A-FA51-D44A-ED031AAAF479}"/>
              </a:ext>
            </a:extLst>
          </p:cNvPr>
          <p:cNvPicPr>
            <a:picLocks noChangeAspect="1"/>
          </p:cNvPicPr>
          <p:nvPr/>
        </p:nvPicPr>
        <p:blipFill>
          <a:blip r:embed="rId3"/>
          <a:stretch>
            <a:fillRect/>
          </a:stretch>
        </p:blipFill>
        <p:spPr>
          <a:xfrm>
            <a:off x="10126726" y="1832377"/>
            <a:ext cx="1481559" cy="1464197"/>
          </a:xfrm>
          <a:prstGeom prst="rect">
            <a:avLst/>
          </a:prstGeom>
        </p:spPr>
      </p:pic>
    </p:spTree>
    <p:extLst>
      <p:ext uri="{BB962C8B-B14F-4D97-AF65-F5344CB8AC3E}">
        <p14:creationId xmlns:p14="http://schemas.microsoft.com/office/powerpoint/2010/main" val="2002375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544B8-CA65-0390-0CED-A6012C3DB2C5}"/>
              </a:ext>
            </a:extLst>
          </p:cNvPr>
          <p:cNvSpPr>
            <a:spLocks noGrp="1"/>
          </p:cNvSpPr>
          <p:nvPr>
            <p:ph type="title"/>
          </p:nvPr>
        </p:nvSpPr>
        <p:spPr/>
        <p:txBody>
          <a:bodyPr/>
          <a:lstStyle/>
          <a:p>
            <a:r>
              <a:rPr lang="nl-NL" dirty="0"/>
              <a:t>Casus mevrouw Terpstra (69 jaar)</a:t>
            </a:r>
          </a:p>
        </p:txBody>
      </p:sp>
      <p:sp>
        <p:nvSpPr>
          <p:cNvPr id="3" name="Tijdelijke aanduiding voor inhoud 2">
            <a:extLst>
              <a:ext uri="{FF2B5EF4-FFF2-40B4-BE49-F238E27FC236}">
                <a16:creationId xmlns:a16="http://schemas.microsoft.com/office/drawing/2014/main" id="{98BE0050-B364-E0CB-A542-F31B66905F8B}"/>
              </a:ext>
            </a:extLst>
          </p:cNvPr>
          <p:cNvSpPr>
            <a:spLocks noGrp="1"/>
          </p:cNvSpPr>
          <p:nvPr>
            <p:ph sz="quarter" idx="10"/>
          </p:nvPr>
        </p:nvSpPr>
        <p:spPr/>
        <p:txBody>
          <a:bodyPr/>
          <a:lstStyle/>
          <a:p>
            <a:endParaRPr lang="nl-NL" dirty="0"/>
          </a:p>
          <a:p>
            <a:pPr marL="342900" indent="-342900">
              <a:buClr>
                <a:srgbClr val="00B0F0"/>
              </a:buClr>
              <a:buFont typeface="Arial" panose="020B0604020202020204" pitchFamily="34" charset="0"/>
              <a:buChar char="•"/>
            </a:pPr>
            <a:r>
              <a:rPr lang="nl-NL" dirty="0">
                <a:solidFill>
                  <a:schemeClr val="bg1"/>
                </a:solidFill>
              </a:rPr>
              <a:t>VFA: recente graad 2 fractuur van L1 </a:t>
            </a:r>
          </a:p>
          <a:p>
            <a:pPr marL="342900" indent="-342900">
              <a:buClr>
                <a:srgbClr val="00B0F0"/>
              </a:buClr>
              <a:buFont typeface="Arial" panose="020B0604020202020204" pitchFamily="34" charset="0"/>
              <a:buChar char="•"/>
            </a:pPr>
            <a:r>
              <a:rPr lang="nl-NL" dirty="0">
                <a:solidFill>
                  <a:schemeClr val="bg1"/>
                </a:solidFill>
              </a:rPr>
              <a:t>DXA: </a:t>
            </a:r>
          </a:p>
          <a:p>
            <a:pPr marL="709200" lvl="1" indent="-396000">
              <a:buClr>
                <a:schemeClr val="bg1"/>
              </a:buClr>
              <a:buFont typeface="Courier New" panose="02070309020205020404" pitchFamily="49" charset="0"/>
              <a:buChar char="o"/>
            </a:pPr>
            <a:r>
              <a:rPr lang="nl-NL" sz="1800" dirty="0"/>
              <a:t>T-score totale heup: -0,9</a:t>
            </a:r>
          </a:p>
          <a:p>
            <a:pPr marL="709200" lvl="1" indent="-396000">
              <a:buClr>
                <a:schemeClr val="bg1"/>
              </a:buClr>
              <a:buFont typeface="Courier New" panose="02070309020205020404" pitchFamily="49" charset="0"/>
              <a:buChar char="o"/>
            </a:pPr>
            <a:r>
              <a:rPr lang="nl-NL" sz="1800" dirty="0"/>
              <a:t>T-score femurhals: -0,8</a:t>
            </a:r>
          </a:p>
          <a:p>
            <a:pPr marL="709200" lvl="1" indent="-396000">
              <a:buClr>
                <a:schemeClr val="bg1"/>
              </a:buClr>
              <a:buFont typeface="Courier New" panose="02070309020205020404" pitchFamily="49" charset="0"/>
              <a:buChar char="o"/>
            </a:pPr>
            <a:r>
              <a:rPr lang="nl-NL" sz="1800" dirty="0"/>
              <a:t>T-score L1-L4: -2,0</a:t>
            </a:r>
          </a:p>
          <a:p>
            <a:endParaRPr lang="nl-NL" dirty="0">
              <a:solidFill>
                <a:schemeClr val="bg1"/>
              </a:solidFill>
            </a:endParaRPr>
          </a:p>
          <a:p>
            <a:r>
              <a:rPr lang="nl-NL" i="1" dirty="0">
                <a:solidFill>
                  <a:schemeClr val="bg1"/>
                </a:solidFill>
              </a:rPr>
              <a:t>Wat is uw beleid naar aanleiding van deze uitslag?</a:t>
            </a:r>
          </a:p>
          <a:p>
            <a:endParaRPr lang="nl-NL" dirty="0"/>
          </a:p>
        </p:txBody>
      </p:sp>
      <p:pic>
        <p:nvPicPr>
          <p:cNvPr id="5" name="Afbeelding 4">
            <a:extLst>
              <a:ext uri="{FF2B5EF4-FFF2-40B4-BE49-F238E27FC236}">
                <a16:creationId xmlns:a16="http://schemas.microsoft.com/office/drawing/2014/main" id="{4F872698-689C-8F87-6CB7-BA1B477F18FA}"/>
              </a:ext>
            </a:extLst>
          </p:cNvPr>
          <p:cNvPicPr>
            <a:picLocks noChangeAspect="1"/>
          </p:cNvPicPr>
          <p:nvPr/>
        </p:nvPicPr>
        <p:blipFill>
          <a:blip r:embed="rId3"/>
          <a:stretch>
            <a:fillRect/>
          </a:stretch>
        </p:blipFill>
        <p:spPr>
          <a:xfrm>
            <a:off x="9303766" y="1713505"/>
            <a:ext cx="1481559" cy="1464197"/>
          </a:xfrm>
          <a:prstGeom prst="rect">
            <a:avLst/>
          </a:prstGeom>
        </p:spPr>
      </p:pic>
    </p:spTree>
    <p:extLst>
      <p:ext uri="{BB962C8B-B14F-4D97-AF65-F5344CB8AC3E}">
        <p14:creationId xmlns:p14="http://schemas.microsoft.com/office/powerpoint/2010/main" val="66032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81542-B18B-8009-1EF8-42C4CD77EC9C}"/>
              </a:ext>
            </a:extLst>
          </p:cNvPr>
          <p:cNvSpPr>
            <a:spLocks noGrp="1"/>
          </p:cNvSpPr>
          <p:nvPr>
            <p:ph type="title"/>
          </p:nvPr>
        </p:nvSpPr>
        <p:spPr/>
        <p:txBody>
          <a:bodyPr>
            <a:normAutofit fontScale="90000"/>
          </a:bodyPr>
          <a:lstStyle/>
          <a:p>
            <a:r>
              <a:rPr lang="nl-NL" sz="2600" dirty="0"/>
              <a:t>Medicamenteuze behandeling in eerste lijn voor risicogroep 1</a:t>
            </a:r>
          </a:p>
        </p:txBody>
      </p:sp>
      <p:sp>
        <p:nvSpPr>
          <p:cNvPr id="3" name="Tijdelijke aanduiding voor inhoud 2">
            <a:extLst>
              <a:ext uri="{FF2B5EF4-FFF2-40B4-BE49-F238E27FC236}">
                <a16:creationId xmlns:a16="http://schemas.microsoft.com/office/drawing/2014/main" id="{39BDE00D-C1D4-9045-316D-529D7E651332}"/>
              </a:ext>
            </a:extLst>
          </p:cNvPr>
          <p:cNvSpPr>
            <a:spLocks noGrp="1"/>
          </p:cNvSpPr>
          <p:nvPr>
            <p:ph sz="quarter" idx="10"/>
          </p:nvPr>
        </p:nvSpPr>
        <p:spPr/>
        <p:txBody>
          <a:bodyPr/>
          <a:lstStyle/>
          <a:p>
            <a:endParaRPr lang="nl-NL" dirty="0"/>
          </a:p>
          <a:p>
            <a:endParaRPr lang="nl-NL" dirty="0"/>
          </a:p>
        </p:txBody>
      </p:sp>
      <p:graphicFrame>
        <p:nvGraphicFramePr>
          <p:cNvPr id="4" name="Tabel 3">
            <a:extLst>
              <a:ext uri="{FF2B5EF4-FFF2-40B4-BE49-F238E27FC236}">
                <a16:creationId xmlns:a16="http://schemas.microsoft.com/office/drawing/2014/main" id="{15BA9849-96A8-0B46-E29B-58C9809E011A}"/>
              </a:ext>
            </a:extLst>
          </p:cNvPr>
          <p:cNvGraphicFramePr>
            <a:graphicFrameLocks noGrp="1"/>
          </p:cNvGraphicFramePr>
          <p:nvPr/>
        </p:nvGraphicFramePr>
        <p:xfrm>
          <a:off x="1126137" y="2490725"/>
          <a:ext cx="8866660" cy="2279898"/>
        </p:xfrm>
        <a:graphic>
          <a:graphicData uri="http://schemas.openxmlformats.org/drawingml/2006/table">
            <a:tbl>
              <a:tblPr firstRow="1" bandRow="1">
                <a:tableStyleId>{5C22544A-7EE6-4342-B048-85BDC9FD1C3A}</a:tableStyleId>
              </a:tblPr>
              <a:tblGrid>
                <a:gridCol w="3627395">
                  <a:extLst>
                    <a:ext uri="{9D8B030D-6E8A-4147-A177-3AD203B41FA5}">
                      <a16:colId xmlns:a16="http://schemas.microsoft.com/office/drawing/2014/main" val="4081412856"/>
                    </a:ext>
                  </a:extLst>
                </a:gridCol>
                <a:gridCol w="5239265">
                  <a:extLst>
                    <a:ext uri="{9D8B030D-6E8A-4147-A177-3AD203B41FA5}">
                      <a16:colId xmlns:a16="http://schemas.microsoft.com/office/drawing/2014/main" val="3662780833"/>
                    </a:ext>
                  </a:extLst>
                </a:gridCol>
              </a:tblGrid>
              <a:tr h="682749">
                <a:tc>
                  <a:txBody>
                    <a:bodyPr/>
                    <a:lstStyle/>
                    <a:p>
                      <a:r>
                        <a:rPr lang="nl-NL" dirty="0"/>
                        <a:t>Wervelfractuur</a:t>
                      </a:r>
                    </a:p>
                  </a:txBody>
                  <a:tcPr/>
                </a:tc>
                <a:tc>
                  <a:txBody>
                    <a:bodyPr/>
                    <a:lstStyle/>
                    <a:p>
                      <a:r>
                        <a:rPr lang="nl-NL" dirty="0"/>
                        <a:t>Laagste T-score heup of wervelkolom</a:t>
                      </a:r>
                    </a:p>
                  </a:txBody>
                  <a:tcPr/>
                </a:tc>
                <a:extLst>
                  <a:ext uri="{0D108BD9-81ED-4DB2-BD59-A6C34878D82A}">
                    <a16:rowId xmlns:a16="http://schemas.microsoft.com/office/drawing/2014/main" val="96483186"/>
                  </a:ext>
                </a:extLst>
              </a:tr>
              <a:tr h="682749">
                <a:tc>
                  <a:txBody>
                    <a:bodyPr/>
                    <a:lstStyle/>
                    <a:p>
                      <a:r>
                        <a:rPr lang="nl-NL" dirty="0"/>
                        <a:t>1 × graad 2</a:t>
                      </a:r>
                    </a:p>
                  </a:txBody>
                  <a:tcPr/>
                </a:tc>
                <a:tc>
                  <a:txBody>
                    <a:bodyPr/>
                    <a:lstStyle/>
                    <a:p>
                      <a:r>
                        <a:rPr lang="nl-NL" dirty="0"/>
                        <a:t>–1,0 tot –2,5</a:t>
                      </a:r>
                    </a:p>
                  </a:txBody>
                  <a:tcPr/>
                </a:tc>
                <a:extLst>
                  <a:ext uri="{0D108BD9-81ED-4DB2-BD59-A6C34878D82A}">
                    <a16:rowId xmlns:a16="http://schemas.microsoft.com/office/drawing/2014/main" val="3903707821"/>
                  </a:ext>
                </a:extLst>
              </a:tr>
              <a:tr h="682749">
                <a:tc>
                  <a:txBody>
                    <a:bodyPr/>
                    <a:lstStyle/>
                    <a:p>
                      <a:r>
                        <a:rPr lang="nl-NL" dirty="0"/>
                        <a:t>2 × graad 2 of</a:t>
                      </a:r>
                    </a:p>
                    <a:p>
                      <a:r>
                        <a:rPr lang="nl-NL" dirty="0"/>
                        <a:t>1 × graad 3</a:t>
                      </a:r>
                    </a:p>
                    <a:p>
                      <a:endParaRPr lang="nl-NL" dirty="0"/>
                    </a:p>
                  </a:txBody>
                  <a:tcPr/>
                </a:tc>
                <a:tc>
                  <a:txBody>
                    <a:bodyPr/>
                    <a:lstStyle/>
                    <a:p>
                      <a:r>
                        <a:rPr lang="nl-NL" dirty="0"/>
                        <a:t>–1,0 tot –1,5</a:t>
                      </a:r>
                    </a:p>
                  </a:txBody>
                  <a:tcPr/>
                </a:tc>
                <a:extLst>
                  <a:ext uri="{0D108BD9-81ED-4DB2-BD59-A6C34878D82A}">
                    <a16:rowId xmlns:a16="http://schemas.microsoft.com/office/drawing/2014/main" val="900924941"/>
                  </a:ext>
                </a:extLst>
              </a:tr>
            </a:tbl>
          </a:graphicData>
        </a:graphic>
      </p:graphicFrame>
    </p:spTree>
    <p:extLst>
      <p:ext uri="{BB962C8B-B14F-4D97-AF65-F5344CB8AC3E}">
        <p14:creationId xmlns:p14="http://schemas.microsoft.com/office/powerpoint/2010/main" val="3794963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EF223-CA17-41A8-6B3D-922D6134F5C3}"/>
              </a:ext>
            </a:extLst>
          </p:cNvPr>
          <p:cNvSpPr>
            <a:spLocks noGrp="1"/>
          </p:cNvSpPr>
          <p:nvPr>
            <p:ph type="title"/>
          </p:nvPr>
        </p:nvSpPr>
        <p:spPr/>
        <p:txBody>
          <a:bodyPr/>
          <a:lstStyle/>
          <a:p>
            <a:r>
              <a:rPr lang="nl-NL" dirty="0"/>
              <a:t>Verwijzing naar tweede lijn voor risicogroep 1</a:t>
            </a:r>
          </a:p>
        </p:txBody>
      </p:sp>
      <p:sp>
        <p:nvSpPr>
          <p:cNvPr id="3" name="Tijdelijke aanduiding voor inhoud 2">
            <a:extLst>
              <a:ext uri="{FF2B5EF4-FFF2-40B4-BE49-F238E27FC236}">
                <a16:creationId xmlns:a16="http://schemas.microsoft.com/office/drawing/2014/main" id="{5F011980-29A5-BD11-DA6B-90D768BB1BED}"/>
              </a:ext>
            </a:extLst>
          </p:cNvPr>
          <p:cNvSpPr>
            <a:spLocks noGrp="1"/>
          </p:cNvSpPr>
          <p:nvPr>
            <p:ph sz="quarter" idx="10"/>
          </p:nvPr>
        </p:nvSpPr>
        <p:spPr/>
        <p:txBody>
          <a:bodyPr/>
          <a:lstStyle/>
          <a:p>
            <a:endParaRPr lang="nl-NL" dirty="0"/>
          </a:p>
          <a:p>
            <a:r>
              <a:rPr lang="nl-NL" dirty="0">
                <a:solidFill>
                  <a:schemeClr val="bg1"/>
                </a:solidFill>
              </a:rPr>
              <a:t>Verwijzing naar de tweede lijn is geïndiceerd bij alle patiënten met een leeftijd van 50 jaar en ouder én:</a:t>
            </a:r>
          </a:p>
          <a:p>
            <a:pPr marL="342900" indent="-342900">
              <a:buClr>
                <a:srgbClr val="00B0F0"/>
              </a:buClr>
              <a:buFont typeface="Arial" panose="020B0604020202020204" pitchFamily="34" charset="0"/>
              <a:buChar char="•"/>
            </a:pPr>
            <a:r>
              <a:rPr lang="nl-NL" dirty="0">
                <a:solidFill>
                  <a:schemeClr val="bg1"/>
                </a:solidFill>
              </a:rPr>
              <a:t>een wervelfractuur ≥ graad 2 in combinatie met een laagste T-score ≤ –2,5</a:t>
            </a:r>
          </a:p>
          <a:p>
            <a:pPr marL="342900" indent="-342900">
              <a:buClr>
                <a:srgbClr val="00B0F0"/>
              </a:buClr>
              <a:buFont typeface="Arial" panose="020B0604020202020204" pitchFamily="34" charset="0"/>
              <a:buChar char="•"/>
            </a:pPr>
            <a:r>
              <a:rPr lang="nl-NL" dirty="0">
                <a:solidFill>
                  <a:schemeClr val="bg1"/>
                </a:solidFill>
              </a:rPr>
              <a:t>twee wervelfracturen graad 2 of 1 wervelfractuur graad 3 in combinatie met een laagste T-score ≤ –1,5</a:t>
            </a:r>
          </a:p>
          <a:p>
            <a:endParaRPr lang="nl-NL" dirty="0"/>
          </a:p>
        </p:txBody>
      </p:sp>
    </p:spTree>
    <p:extLst>
      <p:ext uri="{BB962C8B-B14F-4D97-AF65-F5344CB8AC3E}">
        <p14:creationId xmlns:p14="http://schemas.microsoft.com/office/powerpoint/2010/main" val="209050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Fractuurpreventie</a:t>
            </a:r>
          </a:p>
        </p:txBody>
      </p:sp>
      <p:sp>
        <p:nvSpPr>
          <p:cNvPr id="3" name="Tijdelijke aanduiding voor inhoud 2"/>
          <p:cNvSpPr>
            <a:spLocks noGrp="1"/>
          </p:cNvSpPr>
          <p:nvPr>
            <p:ph sz="quarter" idx="10"/>
          </p:nvPr>
        </p:nvSpPr>
        <p:spPr/>
        <p:txBody>
          <a:bodyPr lIns="91440" tIns="45720" rIns="91440" bIns="45720" anchor="t">
            <a:normAutofit lnSpcReduction="10000"/>
          </a:bodyPr>
          <a:lstStyle/>
          <a:p>
            <a:endParaRPr lang="nl-NL" dirty="0"/>
          </a:p>
          <a:p>
            <a:pPr>
              <a:spcBef>
                <a:spcPts val="600"/>
              </a:spcBef>
            </a:pPr>
            <a:r>
              <a:rPr lang="nl-NL" dirty="0">
                <a:solidFill>
                  <a:schemeClr val="bg1"/>
                </a:solidFill>
              </a:rPr>
              <a:t>In 2020: 500.000 patiënten bekend met osteoporose in de huisartsenpraktijk.</a:t>
            </a:r>
            <a:endParaRPr lang="nl-NL" dirty="0">
              <a:solidFill>
                <a:schemeClr val="bg1"/>
              </a:solidFill>
              <a:ea typeface="Verdana"/>
            </a:endParaRPr>
          </a:p>
          <a:p>
            <a:pPr>
              <a:spcBef>
                <a:spcPts val="600"/>
              </a:spcBef>
            </a:pPr>
            <a:r>
              <a:rPr lang="nl-NL" dirty="0">
                <a:solidFill>
                  <a:schemeClr val="bg1"/>
                </a:solidFill>
              </a:rPr>
              <a:t>Tussen 2011-2020: bij vrouwen 50% minder nieuwe diagnoses osteoporose, bij mannen 20% minder.</a:t>
            </a:r>
            <a:endParaRPr lang="nl-NL" dirty="0">
              <a:solidFill>
                <a:schemeClr val="bg1"/>
              </a:solidFill>
              <a:ea typeface="Calibri" panose="020F0502020204030204" pitchFamily="34" charset="0"/>
              <a:cs typeface="Calibri" panose="020F0502020204030204" pitchFamily="34" charset="0"/>
            </a:endParaRPr>
          </a:p>
          <a:p>
            <a:pPr>
              <a:spcBef>
                <a:spcPts val="600"/>
              </a:spcBef>
            </a:pPr>
            <a:endParaRPr lang="nl-NL" dirty="0">
              <a:solidFill>
                <a:schemeClr val="bg1"/>
              </a:solidFill>
              <a:ea typeface="Calibri" panose="020F0502020204030204" pitchFamily="34" charset="0"/>
              <a:cs typeface="Calibri" panose="020F0502020204030204" pitchFamily="34" charset="0"/>
            </a:endParaRPr>
          </a:p>
          <a:p>
            <a:pPr>
              <a:spcBef>
                <a:spcPts val="600"/>
              </a:spcBef>
            </a:pPr>
            <a:r>
              <a:rPr lang="nl-NL" dirty="0">
                <a:solidFill>
                  <a:schemeClr val="bg1"/>
                </a:solidFill>
                <a:ea typeface="Calibri" panose="020F0502020204030204" pitchFamily="34" charset="0"/>
                <a:cs typeface="Calibri" panose="020F0502020204030204" pitchFamily="34" charset="0"/>
              </a:rPr>
              <a:t>Conclusies uit verbetersignalement </a:t>
            </a:r>
            <a:r>
              <a:rPr lang="nl-NL" i="1" dirty="0">
                <a:solidFill>
                  <a:schemeClr val="bg1"/>
                </a:solidFill>
                <a:ea typeface="Calibri" panose="020F0502020204030204" pitchFamily="34" charset="0"/>
                <a:cs typeface="Calibri" panose="020F0502020204030204" pitchFamily="34" charset="0"/>
              </a:rPr>
              <a:t>Osteoporose </a:t>
            </a:r>
            <a:r>
              <a:rPr lang="nl-NL" dirty="0">
                <a:solidFill>
                  <a:schemeClr val="bg1"/>
                </a:solidFill>
                <a:ea typeface="Calibri" panose="020F0502020204030204" pitchFamily="34" charset="0"/>
                <a:cs typeface="Calibri" panose="020F0502020204030204" pitchFamily="34" charset="0"/>
              </a:rPr>
              <a:t>(2020):</a:t>
            </a:r>
          </a:p>
          <a:p>
            <a:pPr marL="342900" indent="-342900">
              <a:spcBef>
                <a:spcPts val="600"/>
              </a:spcBef>
              <a:buFont typeface="Arial" panose="020B0604020202020204" pitchFamily="34" charset="0"/>
              <a:buChar char="•"/>
            </a:pPr>
            <a:r>
              <a:rPr lang="nl-NL" dirty="0">
                <a:solidFill>
                  <a:schemeClr val="bg1"/>
                </a:solidFill>
              </a:rPr>
              <a:t>onderdiagnostiek</a:t>
            </a:r>
          </a:p>
          <a:p>
            <a:pPr marL="342900" indent="-342900">
              <a:spcBef>
                <a:spcPts val="600"/>
              </a:spcBef>
              <a:buFont typeface="Arial" panose="020B0604020202020204" pitchFamily="34" charset="0"/>
              <a:buChar char="•"/>
            </a:pPr>
            <a:r>
              <a:rPr lang="nl-NL" dirty="0">
                <a:solidFill>
                  <a:schemeClr val="bg1"/>
                </a:solidFill>
              </a:rPr>
              <a:t>onderbehandeling*</a:t>
            </a:r>
          </a:p>
          <a:p>
            <a:pPr marL="342900" indent="-342900">
              <a:spcBef>
                <a:spcPts val="600"/>
              </a:spcBef>
              <a:buFont typeface="Arial" panose="020B0604020202020204" pitchFamily="34" charset="0"/>
              <a:buChar char="•"/>
            </a:pPr>
            <a:r>
              <a:rPr lang="nl-NL" dirty="0">
                <a:solidFill>
                  <a:schemeClr val="bg1"/>
                </a:solidFill>
              </a:rPr>
              <a:t>voortijdig stoppen met medicatie voor fractuurpreventie</a:t>
            </a:r>
          </a:p>
          <a:p>
            <a:pPr>
              <a:spcBef>
                <a:spcPts val="600"/>
              </a:spcBef>
            </a:pPr>
            <a:endParaRPr lang="nl-NL" dirty="0">
              <a:solidFill>
                <a:schemeClr val="bg1"/>
              </a:solidFill>
            </a:endParaRPr>
          </a:p>
          <a:p>
            <a:pPr>
              <a:spcBef>
                <a:spcPts val="600"/>
              </a:spcBef>
            </a:pPr>
            <a:r>
              <a:rPr lang="nl-NL" sz="1600" dirty="0">
                <a:solidFill>
                  <a:schemeClr val="bg1"/>
                </a:solidFill>
              </a:rPr>
              <a:t>* gebruikers van medicatie voor fractuurpreventie: </a:t>
            </a:r>
          </a:p>
          <a:p>
            <a:pPr marL="800100" lvl="1" indent="-342900">
              <a:spcBef>
                <a:spcPts val="600"/>
              </a:spcBef>
              <a:buClr>
                <a:srgbClr val="7030A0"/>
              </a:buClr>
              <a:buFont typeface="Arial" panose="020B0604020202020204" pitchFamily="34" charset="0"/>
              <a:buChar char="•"/>
            </a:pPr>
            <a:r>
              <a:rPr lang="nl-NL" sz="1600" dirty="0"/>
              <a:t>in 2012: 270.000 </a:t>
            </a:r>
          </a:p>
          <a:p>
            <a:pPr marL="800100" lvl="1" indent="-342900">
              <a:spcBef>
                <a:spcPts val="600"/>
              </a:spcBef>
              <a:buClr>
                <a:srgbClr val="7030A0"/>
              </a:buClr>
              <a:buFont typeface="Arial" panose="020B0604020202020204" pitchFamily="34" charset="0"/>
              <a:buChar char="•"/>
            </a:pPr>
            <a:r>
              <a:rPr lang="nl-NL" sz="1600" dirty="0"/>
              <a:t>in 2023: 228.000 </a:t>
            </a:r>
          </a:p>
        </p:txBody>
      </p:sp>
    </p:spTree>
    <p:extLst>
      <p:ext uri="{BB962C8B-B14F-4D97-AF65-F5344CB8AC3E}">
        <p14:creationId xmlns:p14="http://schemas.microsoft.com/office/powerpoint/2010/main" val="1389706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CB79D-E970-BC7D-4BB5-07D3016B9716}"/>
              </a:ext>
            </a:extLst>
          </p:cNvPr>
          <p:cNvSpPr>
            <a:spLocks noGrp="1"/>
          </p:cNvSpPr>
          <p:nvPr>
            <p:ph type="title"/>
          </p:nvPr>
        </p:nvSpPr>
        <p:spPr/>
        <p:txBody>
          <a:bodyPr/>
          <a:lstStyle/>
          <a:p>
            <a:r>
              <a:rPr lang="nl-NL" dirty="0"/>
              <a:t>Casus mevrouw Terpstra (69 jaar)</a:t>
            </a:r>
          </a:p>
        </p:txBody>
      </p:sp>
      <p:sp>
        <p:nvSpPr>
          <p:cNvPr id="3" name="Tijdelijke aanduiding voor inhoud 2">
            <a:extLst>
              <a:ext uri="{FF2B5EF4-FFF2-40B4-BE49-F238E27FC236}">
                <a16:creationId xmlns:a16="http://schemas.microsoft.com/office/drawing/2014/main" id="{3C885859-465D-9AD1-2C86-F7DB27260346}"/>
              </a:ext>
            </a:extLst>
          </p:cNvPr>
          <p:cNvSpPr>
            <a:spLocks noGrp="1"/>
          </p:cNvSpPr>
          <p:nvPr>
            <p:ph sz="quarter" idx="10"/>
          </p:nvPr>
        </p:nvSpPr>
        <p:spPr/>
        <p:txBody>
          <a:bodyPr/>
          <a:lstStyle/>
          <a:p>
            <a:endParaRPr lang="nl-NL" dirty="0"/>
          </a:p>
          <a:p>
            <a:pPr>
              <a:lnSpc>
                <a:spcPct val="115000"/>
              </a:lnSpc>
            </a:pPr>
            <a:r>
              <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U besluit in samenspraak met mevrouw Terpstra te starten met een </a:t>
            </a:r>
          </a:p>
          <a:p>
            <a:pPr>
              <a:lnSpc>
                <a:spcPct val="115000"/>
              </a:lnSpc>
            </a:pPr>
            <a:r>
              <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medicamenteuze behandeling.</a:t>
            </a:r>
          </a:p>
          <a:p>
            <a:pPr>
              <a:lnSpc>
                <a:spcPct val="115000"/>
              </a:lnSpc>
            </a:pPr>
            <a:r>
              <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 </a:t>
            </a:r>
          </a:p>
          <a:p>
            <a:pPr>
              <a:lnSpc>
                <a:spcPct val="115000"/>
              </a:lnSpc>
            </a:pPr>
            <a:endPar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endParaRPr>
          </a:p>
          <a:p>
            <a:pPr>
              <a:lnSpc>
                <a:spcPct val="115000"/>
              </a:lnSpc>
            </a:pPr>
            <a:r>
              <a:rPr lang="nl-NL" sz="1800" i="1"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Wat is uw medicamenteuze beleid en welke informatie geeft u?</a:t>
            </a:r>
            <a:endPar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endParaRPr>
          </a:p>
          <a:p>
            <a:pPr>
              <a:lnSpc>
                <a:spcPct val="115000"/>
              </a:lnSpc>
            </a:pPr>
            <a:r>
              <a:rPr lang="nl-NL" sz="1800" i="1"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Wanneer vinden de controleafspraken plaats? </a:t>
            </a:r>
            <a:endParaRPr lang="nl-NL"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endParaRPr>
          </a:p>
          <a:p>
            <a:r>
              <a:rPr lang="nl-NL" sz="1800" i="1"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Verandert uw beleid als mevrouw Terpstra een eGFR lager dan 30 ml/min/1,73 m</a:t>
            </a:r>
            <a:r>
              <a:rPr lang="nl-NL" sz="1800" i="1" baseline="300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2</a:t>
            </a:r>
            <a:r>
              <a:rPr lang="nl-NL" sz="1800" i="1"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 heeft? </a:t>
            </a:r>
            <a:endParaRPr lang="nl-NL" dirty="0">
              <a:solidFill>
                <a:schemeClr val="bg1"/>
              </a:solidFill>
            </a:endParaRPr>
          </a:p>
        </p:txBody>
      </p:sp>
      <p:pic>
        <p:nvPicPr>
          <p:cNvPr id="5" name="Afbeelding 4">
            <a:extLst>
              <a:ext uri="{FF2B5EF4-FFF2-40B4-BE49-F238E27FC236}">
                <a16:creationId xmlns:a16="http://schemas.microsoft.com/office/drawing/2014/main" id="{B506171D-6B61-C8D5-875D-1ECC40658FB5}"/>
              </a:ext>
            </a:extLst>
          </p:cNvPr>
          <p:cNvPicPr>
            <a:picLocks noChangeAspect="1"/>
          </p:cNvPicPr>
          <p:nvPr/>
        </p:nvPicPr>
        <p:blipFill>
          <a:blip r:embed="rId3"/>
          <a:stretch>
            <a:fillRect/>
          </a:stretch>
        </p:blipFill>
        <p:spPr>
          <a:xfrm>
            <a:off x="10126726" y="1832377"/>
            <a:ext cx="1481559" cy="1464197"/>
          </a:xfrm>
          <a:prstGeom prst="rect">
            <a:avLst/>
          </a:prstGeom>
        </p:spPr>
      </p:pic>
    </p:spTree>
    <p:extLst>
      <p:ext uri="{BB962C8B-B14F-4D97-AF65-F5344CB8AC3E}">
        <p14:creationId xmlns:p14="http://schemas.microsoft.com/office/powerpoint/2010/main" val="1280580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740D3-57CA-743F-B09A-B2D313F92AF0}"/>
              </a:ext>
            </a:extLst>
          </p:cNvPr>
          <p:cNvSpPr>
            <a:spLocks noGrp="1"/>
          </p:cNvSpPr>
          <p:nvPr>
            <p:ph type="title"/>
          </p:nvPr>
        </p:nvSpPr>
        <p:spPr/>
        <p:txBody>
          <a:bodyPr/>
          <a:lstStyle/>
          <a:p>
            <a:r>
              <a:rPr lang="nl-NL" dirty="0"/>
              <a:t>Meneer Özdemir (64 jaar) </a:t>
            </a:r>
          </a:p>
        </p:txBody>
      </p:sp>
      <p:sp>
        <p:nvSpPr>
          <p:cNvPr id="3" name="Tijdelijke aanduiding voor inhoud 2">
            <a:extLst>
              <a:ext uri="{FF2B5EF4-FFF2-40B4-BE49-F238E27FC236}">
                <a16:creationId xmlns:a16="http://schemas.microsoft.com/office/drawing/2014/main" id="{114377D9-B87C-28B8-7193-7636BD5446B9}"/>
              </a:ext>
            </a:extLst>
          </p:cNvPr>
          <p:cNvSpPr>
            <a:spLocks noGrp="1"/>
          </p:cNvSpPr>
          <p:nvPr>
            <p:ph sz="quarter" idx="10"/>
          </p:nvPr>
        </p:nvSpPr>
        <p:spPr/>
        <p:txBody>
          <a:bodyPr/>
          <a:lstStyle/>
          <a:p>
            <a:endParaRPr lang="nl-NL" dirty="0"/>
          </a:p>
          <a:p>
            <a:pPr marL="342900" indent="-342900">
              <a:spcBef>
                <a:spcPts val="600"/>
              </a:spcBef>
              <a:buClr>
                <a:srgbClr val="00B0F0"/>
              </a:buClr>
              <a:buFont typeface="Arial" panose="020B0604020202020204" pitchFamily="34" charset="0"/>
              <a:buChar char="•"/>
            </a:pPr>
            <a:r>
              <a:rPr lang="nl-NL" dirty="0">
                <a:solidFill>
                  <a:schemeClr val="bg1"/>
                </a:solidFill>
              </a:rPr>
              <a:t>nieuwe patiënt in uw praktijk </a:t>
            </a:r>
          </a:p>
          <a:p>
            <a:pPr marL="342900" indent="-342900">
              <a:spcBef>
                <a:spcPts val="600"/>
              </a:spcBef>
              <a:buClr>
                <a:srgbClr val="00B0F0"/>
              </a:buClr>
              <a:buFont typeface="Arial" panose="020B0604020202020204" pitchFamily="34" charset="0"/>
              <a:buChar char="•"/>
            </a:pPr>
            <a:r>
              <a:rPr lang="nl-NL" dirty="0">
                <a:solidFill>
                  <a:schemeClr val="bg1"/>
                </a:solidFill>
              </a:rPr>
              <a:t>4 maanden geleden door vorige huisarts diagnose </a:t>
            </a:r>
            <a:r>
              <a:rPr lang="nl-NL" dirty="0" err="1">
                <a:solidFill>
                  <a:schemeClr val="bg1"/>
                </a:solidFill>
              </a:rPr>
              <a:t>polymyalgia</a:t>
            </a:r>
            <a:r>
              <a:rPr lang="nl-NL" dirty="0">
                <a:solidFill>
                  <a:schemeClr val="bg1"/>
                </a:solidFill>
              </a:rPr>
              <a:t> </a:t>
            </a:r>
          </a:p>
          <a:p>
            <a:pPr marL="342000" indent="-342000">
              <a:spcBef>
                <a:spcPts val="600"/>
              </a:spcBef>
            </a:pPr>
            <a:r>
              <a:rPr lang="nl-NL" dirty="0">
                <a:solidFill>
                  <a:schemeClr val="bg1"/>
                </a:solidFill>
              </a:rPr>
              <a:t>	</a:t>
            </a:r>
            <a:r>
              <a:rPr lang="nl-NL" dirty="0" err="1">
                <a:solidFill>
                  <a:schemeClr val="bg1"/>
                </a:solidFill>
              </a:rPr>
              <a:t>rheumatica</a:t>
            </a:r>
            <a:r>
              <a:rPr lang="nl-NL" dirty="0">
                <a:solidFill>
                  <a:schemeClr val="bg1"/>
                </a:solidFill>
              </a:rPr>
              <a:t> gesteld </a:t>
            </a:r>
          </a:p>
          <a:p>
            <a:pPr marL="342900" indent="-342900">
              <a:spcBef>
                <a:spcPts val="600"/>
              </a:spcBef>
              <a:buClr>
                <a:srgbClr val="00B0F0"/>
              </a:buClr>
              <a:buFont typeface="Arial" panose="020B0604020202020204" pitchFamily="34" charset="0"/>
              <a:buChar char="•"/>
            </a:pPr>
            <a:r>
              <a:rPr lang="nl-NL" dirty="0">
                <a:solidFill>
                  <a:schemeClr val="bg1"/>
                </a:solidFill>
              </a:rPr>
              <a:t>gebruikt 10 mg </a:t>
            </a:r>
            <a:r>
              <a:rPr lang="nl-NL" dirty="0" err="1">
                <a:solidFill>
                  <a:schemeClr val="bg1"/>
                </a:solidFill>
              </a:rPr>
              <a:t>prednisolon</a:t>
            </a:r>
            <a:r>
              <a:rPr lang="nl-NL" dirty="0">
                <a:solidFill>
                  <a:schemeClr val="bg1"/>
                </a:solidFill>
              </a:rPr>
              <a:t> per dag op voorschrift vorige huisarts</a:t>
            </a:r>
          </a:p>
          <a:p>
            <a:pPr marL="342900" indent="-342900">
              <a:spcBef>
                <a:spcPts val="600"/>
              </a:spcBef>
              <a:buClr>
                <a:srgbClr val="00B0F0"/>
              </a:buClr>
              <a:buFont typeface="Arial" panose="020B0604020202020204" pitchFamily="34" charset="0"/>
              <a:buChar char="•"/>
            </a:pPr>
            <a:r>
              <a:rPr lang="nl-NL" dirty="0">
                <a:solidFill>
                  <a:schemeClr val="bg1"/>
                </a:solidFill>
              </a:rPr>
              <a:t>geen comorbiditeit, geen andere geneesmiddelen</a:t>
            </a:r>
          </a:p>
          <a:p>
            <a:pPr>
              <a:spcBef>
                <a:spcPts val="600"/>
              </a:spcBef>
            </a:pPr>
            <a:endParaRPr lang="nl-NL" dirty="0"/>
          </a:p>
          <a:p>
            <a:pPr>
              <a:spcBef>
                <a:spcPts val="600"/>
              </a:spcBef>
            </a:pPr>
            <a:endParaRPr lang="nl-NL" dirty="0"/>
          </a:p>
          <a:p>
            <a:pPr>
              <a:spcBef>
                <a:spcPts val="600"/>
              </a:spcBef>
            </a:pPr>
            <a:r>
              <a:rPr lang="nl-NL" i="1" dirty="0">
                <a:solidFill>
                  <a:schemeClr val="bg1"/>
                </a:solidFill>
              </a:rPr>
              <a:t>Komt meneer Özdemir in aanmerking voor medicatie voor fractuurpreventie? Indien ja, start u zelf medicatie of verwijst u hem naar de tweede lijn?</a:t>
            </a:r>
          </a:p>
          <a:p>
            <a:pPr>
              <a:spcBef>
                <a:spcPts val="600"/>
              </a:spcBef>
            </a:pPr>
            <a:r>
              <a:rPr lang="nl-NL" i="1" dirty="0">
                <a:solidFill>
                  <a:schemeClr val="bg1"/>
                </a:solidFill>
              </a:rPr>
              <a:t>En wat is uw beleid als meneer Özdemir 45 jaar zou zijn?</a:t>
            </a:r>
          </a:p>
          <a:p>
            <a:endParaRPr lang="nl-NL" dirty="0"/>
          </a:p>
        </p:txBody>
      </p:sp>
      <p:pic>
        <p:nvPicPr>
          <p:cNvPr id="6" name="Afbeelding 5">
            <a:extLst>
              <a:ext uri="{FF2B5EF4-FFF2-40B4-BE49-F238E27FC236}">
                <a16:creationId xmlns:a16="http://schemas.microsoft.com/office/drawing/2014/main" id="{C91B6465-54F0-4A2F-1649-2A25FCD2E96D}"/>
              </a:ext>
            </a:extLst>
          </p:cNvPr>
          <p:cNvPicPr>
            <a:picLocks noChangeAspect="1"/>
          </p:cNvPicPr>
          <p:nvPr/>
        </p:nvPicPr>
        <p:blipFill>
          <a:blip r:embed="rId3"/>
          <a:stretch>
            <a:fillRect/>
          </a:stretch>
        </p:blipFill>
        <p:spPr>
          <a:xfrm>
            <a:off x="9878008" y="1632872"/>
            <a:ext cx="1481559" cy="1464197"/>
          </a:xfrm>
          <a:prstGeom prst="rect">
            <a:avLst/>
          </a:prstGeom>
        </p:spPr>
      </p:pic>
    </p:spTree>
    <p:extLst>
      <p:ext uri="{BB962C8B-B14F-4D97-AF65-F5344CB8AC3E}">
        <p14:creationId xmlns:p14="http://schemas.microsoft.com/office/powerpoint/2010/main" val="2693271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B90CA-34CF-0335-A7FF-831BA3E4F54C}"/>
              </a:ext>
            </a:extLst>
          </p:cNvPr>
          <p:cNvSpPr>
            <a:spLocks noGrp="1"/>
          </p:cNvSpPr>
          <p:nvPr>
            <p:ph type="title"/>
          </p:nvPr>
        </p:nvSpPr>
        <p:spPr/>
        <p:txBody>
          <a:bodyPr/>
          <a:lstStyle/>
          <a:p>
            <a:r>
              <a:rPr lang="nl-NL" dirty="0"/>
              <a:t>Meneer Özdemir (64 jaar)</a:t>
            </a:r>
          </a:p>
        </p:txBody>
      </p:sp>
      <p:sp>
        <p:nvSpPr>
          <p:cNvPr id="3" name="Tijdelijke aanduiding voor inhoud 2">
            <a:extLst>
              <a:ext uri="{FF2B5EF4-FFF2-40B4-BE49-F238E27FC236}">
                <a16:creationId xmlns:a16="http://schemas.microsoft.com/office/drawing/2014/main" id="{CB25033E-611E-45D3-0098-9A43B47E488D}"/>
              </a:ext>
            </a:extLst>
          </p:cNvPr>
          <p:cNvSpPr>
            <a:spLocks noGrp="1"/>
          </p:cNvSpPr>
          <p:nvPr>
            <p:ph sz="quarter" idx="10"/>
          </p:nvPr>
        </p:nvSpPr>
        <p:spPr/>
        <p:txBody>
          <a:bodyPr lIns="91440" tIns="45720" rIns="91440" bIns="45720" anchor="t"/>
          <a:lstStyle/>
          <a:p>
            <a:endParaRPr lang="nl-NL" dirty="0"/>
          </a:p>
          <a:p>
            <a:r>
              <a:rPr lang="nl-NL" dirty="0">
                <a:solidFill>
                  <a:schemeClr val="bg1"/>
                </a:solidFill>
              </a:rPr>
              <a:t>U heeft alendroninezuur eenmaal per week 70 mg voorgeschreven.</a:t>
            </a:r>
          </a:p>
          <a:p>
            <a:endParaRPr lang="nl-NL" dirty="0">
              <a:solidFill>
                <a:schemeClr val="bg1"/>
              </a:solidFill>
            </a:endParaRPr>
          </a:p>
          <a:p>
            <a:endParaRPr lang="nl-NL" dirty="0">
              <a:solidFill>
                <a:schemeClr val="bg1"/>
              </a:solidFill>
              <a:ea typeface="Verdana"/>
            </a:endParaRPr>
          </a:p>
          <a:p>
            <a:r>
              <a:rPr lang="nl-NL" i="1" dirty="0">
                <a:solidFill>
                  <a:schemeClr val="bg1"/>
                </a:solidFill>
              </a:rPr>
              <a:t>Hoe controleert u de therapietrouw?</a:t>
            </a:r>
          </a:p>
          <a:p>
            <a:r>
              <a:rPr lang="nl-NL" i="1" dirty="0">
                <a:solidFill>
                  <a:schemeClr val="bg1"/>
                </a:solidFill>
              </a:rPr>
              <a:t>Wanneer kan meneer Özdemir stoppen met het gebruik van alendroninezuur? </a:t>
            </a:r>
          </a:p>
          <a:p>
            <a:endParaRPr lang="nl-NL" dirty="0"/>
          </a:p>
        </p:txBody>
      </p:sp>
      <p:pic>
        <p:nvPicPr>
          <p:cNvPr id="7" name="Afbeelding 6">
            <a:extLst>
              <a:ext uri="{FF2B5EF4-FFF2-40B4-BE49-F238E27FC236}">
                <a16:creationId xmlns:a16="http://schemas.microsoft.com/office/drawing/2014/main" id="{6A9AD04D-D85E-499F-841F-BFDCCBEB2A99}"/>
              </a:ext>
            </a:extLst>
          </p:cNvPr>
          <p:cNvPicPr>
            <a:picLocks noChangeAspect="1"/>
          </p:cNvPicPr>
          <p:nvPr/>
        </p:nvPicPr>
        <p:blipFill>
          <a:blip r:embed="rId3"/>
          <a:stretch>
            <a:fillRect/>
          </a:stretch>
        </p:blipFill>
        <p:spPr>
          <a:xfrm>
            <a:off x="9878008" y="1632872"/>
            <a:ext cx="1481559" cy="1464197"/>
          </a:xfrm>
          <a:prstGeom prst="rect">
            <a:avLst/>
          </a:prstGeom>
        </p:spPr>
      </p:pic>
    </p:spTree>
    <p:extLst>
      <p:ext uri="{BB962C8B-B14F-4D97-AF65-F5344CB8AC3E}">
        <p14:creationId xmlns:p14="http://schemas.microsoft.com/office/powerpoint/2010/main" val="2828403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Verbeterpunten</a:t>
            </a:r>
          </a:p>
        </p:txBody>
      </p:sp>
      <p:pic>
        <p:nvPicPr>
          <p:cNvPr id="6" name="Tijdelijke aanduiding voor inhoud 3"/>
          <p:cNvPicPr>
            <a:picLocks noGrp="1" noChangeAspect="1"/>
          </p:cNvPicPr>
          <p:nvPr>
            <p:ph sz="quarter" idx="10"/>
          </p:nvPr>
        </p:nvPicPr>
        <p:blipFill>
          <a:blip r:embed="rId3">
            <a:extLst>
              <a:ext uri="{28A0092B-C50C-407E-A947-70E740481C1C}">
                <a14:useLocalDpi xmlns:a14="http://schemas.microsoft.com/office/drawing/2010/main" val="0"/>
              </a:ext>
            </a:extLst>
          </a:blip>
          <a:srcRect/>
          <a:stretch>
            <a:fillRect/>
          </a:stretch>
        </p:blipFill>
        <p:spPr>
          <a:xfrm>
            <a:off x="3697287" y="1376363"/>
            <a:ext cx="4797425" cy="4797425"/>
          </a:xfrm>
        </p:spPr>
      </p:pic>
    </p:spTree>
    <p:extLst>
      <p:ext uri="{BB962C8B-B14F-4D97-AF65-F5344CB8AC3E}">
        <p14:creationId xmlns:p14="http://schemas.microsoft.com/office/powerpoint/2010/main" val="2575017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Maken van afspraken</a:t>
            </a:r>
          </a:p>
        </p:txBody>
      </p:sp>
      <p:sp>
        <p:nvSpPr>
          <p:cNvPr id="3" name="Tijdelijke aanduiding voor inhoud 2"/>
          <p:cNvSpPr>
            <a:spLocks noGrp="1"/>
          </p:cNvSpPr>
          <p:nvPr>
            <p:ph sz="quarter" idx="10"/>
          </p:nvPr>
        </p:nvSpPr>
        <p:spPr/>
        <p:txBody>
          <a:bodyPr/>
          <a:lstStyle/>
          <a:p>
            <a:pPr algn="ctr"/>
            <a:endParaRPr lang="nl-NL" sz="4000" dirty="0"/>
          </a:p>
          <a:p>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2603767"/>
            <a:ext cx="3487420" cy="348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82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Maken van afspraken</a:t>
            </a:r>
          </a:p>
        </p:txBody>
      </p:sp>
      <p:sp>
        <p:nvSpPr>
          <p:cNvPr id="3" name="Tijdelijke aanduiding voor inhoud 2"/>
          <p:cNvSpPr>
            <a:spLocks noGrp="1"/>
          </p:cNvSpPr>
          <p:nvPr>
            <p:ph sz="quarter" idx="10"/>
          </p:nvPr>
        </p:nvSpPr>
        <p:spPr/>
        <p:txBody>
          <a:bodyPr/>
          <a:lstStyle/>
          <a:p>
            <a:pPr>
              <a:spcBef>
                <a:spcPts val="600"/>
              </a:spcBef>
            </a:pPr>
            <a:r>
              <a:rPr lang="nl-NL" b="1" dirty="0">
                <a:solidFill>
                  <a:schemeClr val="bg1"/>
                </a:solidFill>
              </a:rPr>
              <a:t>Afspraak 1</a:t>
            </a:r>
          </a:p>
          <a:p>
            <a:pPr>
              <a:spcBef>
                <a:spcPts val="600"/>
              </a:spcBef>
            </a:pPr>
            <a:r>
              <a:rPr lang="nl-NL" i="1" dirty="0">
                <a:solidFill>
                  <a:schemeClr val="bg1"/>
                </a:solidFill>
              </a:rPr>
              <a:t>Voeg hier het voorstel van de voorbereiders in voor de groepsafspraken over fractuurpreventie.</a:t>
            </a:r>
          </a:p>
          <a:p>
            <a:pPr>
              <a:spcBef>
                <a:spcPts val="600"/>
              </a:spcBef>
            </a:pPr>
            <a:endParaRPr lang="nl-NL" dirty="0">
              <a:solidFill>
                <a:schemeClr val="bg1"/>
              </a:solidFill>
            </a:endParaRPr>
          </a:p>
          <a:p>
            <a:pPr>
              <a:spcBef>
                <a:spcPts val="600"/>
              </a:spcBef>
            </a:pPr>
            <a:r>
              <a:rPr lang="nl-NL" b="1" dirty="0">
                <a:solidFill>
                  <a:schemeClr val="bg1"/>
                </a:solidFill>
              </a:rPr>
              <a:t>Actie 1</a:t>
            </a:r>
          </a:p>
          <a:p>
            <a:pPr>
              <a:spcBef>
                <a:spcPts val="600"/>
              </a:spcBef>
            </a:pPr>
            <a:r>
              <a:rPr lang="nl-NL" i="1" dirty="0">
                <a:solidFill>
                  <a:schemeClr val="bg1"/>
                </a:solidFill>
              </a:rPr>
              <a:t>Voeg hier het voorstel van de voorbereiders in voor de bijbehorende actie.</a:t>
            </a:r>
          </a:p>
          <a:p>
            <a:pPr>
              <a:spcBef>
                <a:spcPts val="600"/>
              </a:spcBef>
            </a:pPr>
            <a:endParaRPr lang="nl-NL" dirty="0">
              <a:solidFill>
                <a:schemeClr val="bg1"/>
              </a:solidFill>
            </a:endParaRPr>
          </a:p>
          <a:p>
            <a:pPr>
              <a:spcBef>
                <a:spcPts val="600"/>
              </a:spcBef>
            </a:pPr>
            <a:r>
              <a:rPr lang="nl-NL" b="1" dirty="0">
                <a:solidFill>
                  <a:schemeClr val="bg1"/>
                </a:solidFill>
              </a:rPr>
              <a:t>Resultaatdoelstelling 1</a:t>
            </a:r>
          </a:p>
          <a:p>
            <a:pPr>
              <a:spcBef>
                <a:spcPts val="600"/>
              </a:spcBef>
            </a:pPr>
            <a:r>
              <a:rPr lang="nl-NL" i="1" dirty="0">
                <a:solidFill>
                  <a:schemeClr val="bg1"/>
                </a:solidFill>
              </a:rPr>
              <a:t>Voeg hier het voorstel van de voorbereiders in voor de bijbehorende</a:t>
            </a:r>
          </a:p>
          <a:p>
            <a:pPr>
              <a:spcBef>
                <a:spcPts val="600"/>
              </a:spcBef>
            </a:pPr>
            <a:r>
              <a:rPr lang="nl-NL" i="1" dirty="0">
                <a:solidFill>
                  <a:schemeClr val="bg1"/>
                </a:solidFill>
              </a:rPr>
              <a:t>resultaatdoelstelling.</a:t>
            </a:r>
          </a:p>
          <a:p>
            <a:endParaRPr lang="nl-NL" dirty="0"/>
          </a:p>
        </p:txBody>
      </p:sp>
      <p:pic>
        <p:nvPicPr>
          <p:cNvPr id="4" name="Afbeelding 3"/>
          <p:cNvPicPr>
            <a:picLocks noChangeAspect="1"/>
          </p:cNvPicPr>
          <p:nvPr/>
        </p:nvPicPr>
        <p:blipFill>
          <a:blip r:embed="rId3"/>
          <a:stretch>
            <a:fillRect/>
          </a:stretch>
        </p:blipFill>
        <p:spPr>
          <a:xfrm>
            <a:off x="688586" y="6174488"/>
            <a:ext cx="9723963" cy="396274"/>
          </a:xfrm>
          <a:prstGeom prst="rect">
            <a:avLst/>
          </a:prstGeom>
        </p:spPr>
      </p:pic>
    </p:spTree>
    <p:extLst>
      <p:ext uri="{BB962C8B-B14F-4D97-AF65-F5344CB8AC3E}">
        <p14:creationId xmlns:p14="http://schemas.microsoft.com/office/powerpoint/2010/main" val="1421193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Maken van afspraken</a:t>
            </a:r>
          </a:p>
        </p:txBody>
      </p:sp>
      <p:sp>
        <p:nvSpPr>
          <p:cNvPr id="3" name="Tijdelijke aanduiding voor inhoud 2"/>
          <p:cNvSpPr>
            <a:spLocks noGrp="1"/>
          </p:cNvSpPr>
          <p:nvPr>
            <p:ph sz="quarter" idx="10"/>
          </p:nvPr>
        </p:nvSpPr>
        <p:spPr/>
        <p:txBody>
          <a:bodyPr/>
          <a:lstStyle/>
          <a:p>
            <a:pPr>
              <a:spcBef>
                <a:spcPts val="600"/>
              </a:spcBef>
            </a:pPr>
            <a:r>
              <a:rPr lang="nl-NL" b="1" dirty="0">
                <a:solidFill>
                  <a:schemeClr val="bg1"/>
                </a:solidFill>
              </a:rPr>
              <a:t>Afspraak 2</a:t>
            </a:r>
          </a:p>
          <a:p>
            <a:pPr>
              <a:spcBef>
                <a:spcPts val="600"/>
              </a:spcBef>
            </a:pPr>
            <a:r>
              <a:rPr lang="nl-NL" i="1" dirty="0">
                <a:solidFill>
                  <a:schemeClr val="bg1"/>
                </a:solidFill>
              </a:rPr>
              <a:t>Voeg hier het voorstel van de voorbereiders in voor de groepsafspraken over fractuurpreventie.</a:t>
            </a:r>
          </a:p>
          <a:p>
            <a:pPr>
              <a:spcBef>
                <a:spcPts val="600"/>
              </a:spcBef>
            </a:pPr>
            <a:endParaRPr lang="nl-NL" dirty="0">
              <a:solidFill>
                <a:schemeClr val="bg1"/>
              </a:solidFill>
            </a:endParaRPr>
          </a:p>
          <a:p>
            <a:pPr>
              <a:spcBef>
                <a:spcPts val="600"/>
              </a:spcBef>
            </a:pPr>
            <a:r>
              <a:rPr lang="nl-NL" b="1" dirty="0">
                <a:solidFill>
                  <a:schemeClr val="bg1"/>
                </a:solidFill>
              </a:rPr>
              <a:t>Actie 2</a:t>
            </a:r>
          </a:p>
          <a:p>
            <a:pPr>
              <a:spcBef>
                <a:spcPts val="600"/>
              </a:spcBef>
            </a:pPr>
            <a:r>
              <a:rPr lang="nl-NL" i="1" dirty="0">
                <a:solidFill>
                  <a:schemeClr val="bg1"/>
                </a:solidFill>
              </a:rPr>
              <a:t>Voeg hier het voorstel van de voorbereiders in voor de bijbehorende actie.</a:t>
            </a:r>
          </a:p>
          <a:p>
            <a:pPr>
              <a:spcBef>
                <a:spcPts val="600"/>
              </a:spcBef>
            </a:pPr>
            <a:endParaRPr lang="nl-NL" dirty="0">
              <a:solidFill>
                <a:schemeClr val="bg1"/>
              </a:solidFill>
            </a:endParaRPr>
          </a:p>
          <a:p>
            <a:pPr>
              <a:spcBef>
                <a:spcPts val="600"/>
              </a:spcBef>
            </a:pPr>
            <a:r>
              <a:rPr lang="nl-NL" b="1" dirty="0">
                <a:solidFill>
                  <a:schemeClr val="bg1"/>
                </a:solidFill>
              </a:rPr>
              <a:t>Resultaatdoelstelling 2</a:t>
            </a:r>
          </a:p>
          <a:p>
            <a:pPr>
              <a:spcBef>
                <a:spcPts val="600"/>
              </a:spcBef>
            </a:pPr>
            <a:r>
              <a:rPr lang="nl-NL" i="1" dirty="0">
                <a:solidFill>
                  <a:schemeClr val="bg1"/>
                </a:solidFill>
              </a:rPr>
              <a:t>Voeg hier het voorstel van de voorbereiders in voor de bijbehorende</a:t>
            </a:r>
          </a:p>
          <a:p>
            <a:pPr>
              <a:spcBef>
                <a:spcPts val="600"/>
              </a:spcBef>
            </a:pPr>
            <a:r>
              <a:rPr lang="nl-NL" i="1" dirty="0">
                <a:solidFill>
                  <a:schemeClr val="bg1"/>
                </a:solidFill>
              </a:rPr>
              <a:t>resultaatdoelstelling.</a:t>
            </a:r>
          </a:p>
          <a:p>
            <a:endParaRPr lang="nl-NL" dirty="0"/>
          </a:p>
        </p:txBody>
      </p:sp>
      <p:pic>
        <p:nvPicPr>
          <p:cNvPr id="4" name="Afbeelding 3"/>
          <p:cNvPicPr>
            <a:picLocks noChangeAspect="1"/>
          </p:cNvPicPr>
          <p:nvPr/>
        </p:nvPicPr>
        <p:blipFill>
          <a:blip r:embed="rId3"/>
          <a:stretch>
            <a:fillRect/>
          </a:stretch>
        </p:blipFill>
        <p:spPr>
          <a:xfrm>
            <a:off x="688586" y="6174488"/>
            <a:ext cx="9723963" cy="396274"/>
          </a:xfrm>
          <a:prstGeom prst="rect">
            <a:avLst/>
          </a:prstGeom>
        </p:spPr>
      </p:pic>
    </p:spTree>
    <p:extLst>
      <p:ext uri="{BB962C8B-B14F-4D97-AF65-F5344CB8AC3E}">
        <p14:creationId xmlns:p14="http://schemas.microsoft.com/office/powerpoint/2010/main" val="4271348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Maken van afspraken</a:t>
            </a:r>
          </a:p>
        </p:txBody>
      </p:sp>
      <p:sp>
        <p:nvSpPr>
          <p:cNvPr id="3" name="Tijdelijke aanduiding voor inhoud 2"/>
          <p:cNvSpPr>
            <a:spLocks noGrp="1"/>
          </p:cNvSpPr>
          <p:nvPr>
            <p:ph sz="quarter" idx="10"/>
          </p:nvPr>
        </p:nvSpPr>
        <p:spPr/>
        <p:txBody>
          <a:bodyPr/>
          <a:lstStyle/>
          <a:p>
            <a:pPr>
              <a:spcBef>
                <a:spcPts val="600"/>
              </a:spcBef>
            </a:pPr>
            <a:r>
              <a:rPr lang="nl-NL" b="1" dirty="0">
                <a:solidFill>
                  <a:schemeClr val="bg1"/>
                </a:solidFill>
              </a:rPr>
              <a:t>Afspraak 3</a:t>
            </a:r>
          </a:p>
          <a:p>
            <a:pPr>
              <a:spcBef>
                <a:spcPts val="600"/>
              </a:spcBef>
            </a:pPr>
            <a:r>
              <a:rPr lang="nl-NL" i="1" dirty="0">
                <a:solidFill>
                  <a:schemeClr val="bg1"/>
                </a:solidFill>
              </a:rPr>
              <a:t>Voeg hier het voorstel van de voorbereiders in voor de groepsafspraken over fractuurpreventie.</a:t>
            </a:r>
          </a:p>
          <a:p>
            <a:pPr>
              <a:spcBef>
                <a:spcPts val="600"/>
              </a:spcBef>
            </a:pPr>
            <a:endParaRPr lang="nl-NL" dirty="0">
              <a:solidFill>
                <a:schemeClr val="bg1"/>
              </a:solidFill>
            </a:endParaRPr>
          </a:p>
          <a:p>
            <a:pPr>
              <a:spcBef>
                <a:spcPts val="600"/>
              </a:spcBef>
            </a:pPr>
            <a:r>
              <a:rPr lang="nl-NL" b="1" dirty="0">
                <a:solidFill>
                  <a:schemeClr val="bg1"/>
                </a:solidFill>
              </a:rPr>
              <a:t>Actie 3</a:t>
            </a:r>
          </a:p>
          <a:p>
            <a:pPr>
              <a:spcBef>
                <a:spcPts val="600"/>
              </a:spcBef>
            </a:pPr>
            <a:r>
              <a:rPr lang="nl-NL" i="1" dirty="0">
                <a:solidFill>
                  <a:schemeClr val="bg1"/>
                </a:solidFill>
              </a:rPr>
              <a:t>Voeg hier het voorstel van de voorbereiders in voor de bijbehorende actie.</a:t>
            </a:r>
          </a:p>
          <a:p>
            <a:pPr>
              <a:spcBef>
                <a:spcPts val="600"/>
              </a:spcBef>
            </a:pPr>
            <a:endParaRPr lang="nl-NL" dirty="0">
              <a:solidFill>
                <a:schemeClr val="bg1"/>
              </a:solidFill>
            </a:endParaRPr>
          </a:p>
          <a:p>
            <a:pPr>
              <a:spcBef>
                <a:spcPts val="600"/>
              </a:spcBef>
            </a:pPr>
            <a:r>
              <a:rPr lang="nl-NL" b="1" dirty="0">
                <a:solidFill>
                  <a:schemeClr val="bg1"/>
                </a:solidFill>
              </a:rPr>
              <a:t>Resultaatdoelstelling 3</a:t>
            </a:r>
          </a:p>
          <a:p>
            <a:pPr>
              <a:spcBef>
                <a:spcPts val="600"/>
              </a:spcBef>
            </a:pPr>
            <a:r>
              <a:rPr lang="nl-NL" i="1" dirty="0">
                <a:solidFill>
                  <a:schemeClr val="bg1"/>
                </a:solidFill>
              </a:rPr>
              <a:t>Voeg hier het voorstel van de voorbereiders in voor de bijbehorende</a:t>
            </a:r>
          </a:p>
          <a:p>
            <a:pPr>
              <a:spcBef>
                <a:spcPts val="600"/>
              </a:spcBef>
            </a:pPr>
            <a:r>
              <a:rPr lang="nl-NL" i="1" dirty="0">
                <a:solidFill>
                  <a:schemeClr val="bg1"/>
                </a:solidFill>
              </a:rPr>
              <a:t>resultaatdoelstelling.</a:t>
            </a:r>
          </a:p>
          <a:p>
            <a:endParaRPr lang="nl-NL" dirty="0"/>
          </a:p>
        </p:txBody>
      </p:sp>
      <p:pic>
        <p:nvPicPr>
          <p:cNvPr id="4" name="Afbeelding 3"/>
          <p:cNvPicPr>
            <a:picLocks noChangeAspect="1"/>
          </p:cNvPicPr>
          <p:nvPr/>
        </p:nvPicPr>
        <p:blipFill>
          <a:blip r:embed="rId3"/>
          <a:stretch>
            <a:fillRect/>
          </a:stretch>
        </p:blipFill>
        <p:spPr>
          <a:xfrm>
            <a:off x="688586" y="6174488"/>
            <a:ext cx="9723963" cy="396274"/>
          </a:xfrm>
          <a:prstGeom prst="rect">
            <a:avLst/>
          </a:prstGeom>
        </p:spPr>
      </p:pic>
    </p:spTree>
    <p:extLst>
      <p:ext uri="{BB962C8B-B14F-4D97-AF65-F5344CB8AC3E}">
        <p14:creationId xmlns:p14="http://schemas.microsoft.com/office/powerpoint/2010/main" val="568744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Afsluiting</a:t>
            </a:r>
          </a:p>
        </p:txBody>
      </p:sp>
      <p:sp>
        <p:nvSpPr>
          <p:cNvPr id="3" name="Tijdelijke aanduiding voor inhoud 2"/>
          <p:cNvSpPr>
            <a:spLocks noGrp="1"/>
          </p:cNvSpPr>
          <p:nvPr>
            <p:ph sz="quarter" idx="10"/>
          </p:nvPr>
        </p:nvSpPr>
        <p:spPr/>
        <p:txBody>
          <a:bodyPr/>
          <a:lstStyle/>
          <a:p>
            <a:endParaRPr lang="nl-NL" dirty="0"/>
          </a:p>
        </p:txBody>
      </p:sp>
      <p:pic>
        <p:nvPicPr>
          <p:cNvPr id="5"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3056" y="2664657"/>
            <a:ext cx="392588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993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CFA953-23FD-BE72-E7A2-701C9FFE2431}"/>
              </a:ext>
            </a:extLst>
          </p:cNvPr>
          <p:cNvSpPr/>
          <p:nvPr/>
        </p:nvSpPr>
        <p:spPr>
          <a:xfrm>
            <a:off x="0" y="154800"/>
            <a:ext cx="12192000" cy="6703200"/>
          </a:xfrm>
          <a:prstGeom prst="rect">
            <a:avLst/>
          </a:prstGeom>
          <a:solidFill>
            <a:srgbClr val="765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a:extLst>
              <a:ext uri="{FF2B5EF4-FFF2-40B4-BE49-F238E27FC236}">
                <a16:creationId xmlns:a16="http://schemas.microsoft.com/office/drawing/2014/main" id="{9BCCB201-C42C-54CF-E4E6-F62D308D4551}"/>
              </a:ext>
            </a:extLst>
          </p:cNvPr>
          <p:cNvPicPr>
            <a:picLocks noChangeAspect="1"/>
          </p:cNvPicPr>
          <p:nvPr/>
        </p:nvPicPr>
        <p:blipFill>
          <a:blip r:embed="rId2"/>
          <a:stretch>
            <a:fillRect/>
          </a:stretch>
        </p:blipFill>
        <p:spPr>
          <a:xfrm>
            <a:off x="10594523" y="293648"/>
            <a:ext cx="1415199" cy="943200"/>
          </a:xfrm>
          <a:prstGeom prst="rect">
            <a:avLst/>
          </a:prstGeom>
        </p:spPr>
      </p:pic>
      <p:pic>
        <p:nvPicPr>
          <p:cNvPr id="6" name="Afbeelding 5">
            <a:extLst>
              <a:ext uri="{FF2B5EF4-FFF2-40B4-BE49-F238E27FC236}">
                <a16:creationId xmlns:a16="http://schemas.microsoft.com/office/drawing/2014/main" id="{2A873D91-4113-5CFC-6B70-FF1B2D4DC19B}"/>
              </a:ext>
            </a:extLst>
          </p:cNvPr>
          <p:cNvPicPr>
            <a:picLocks noChangeAspect="1"/>
          </p:cNvPicPr>
          <p:nvPr/>
        </p:nvPicPr>
        <p:blipFill>
          <a:blip r:embed="rId3"/>
          <a:stretch>
            <a:fillRect/>
          </a:stretch>
        </p:blipFill>
        <p:spPr>
          <a:xfrm>
            <a:off x="10132781" y="4770575"/>
            <a:ext cx="1803673" cy="1803673"/>
          </a:xfrm>
          <a:prstGeom prst="rect">
            <a:avLst/>
          </a:prstGeom>
        </p:spPr>
      </p:pic>
      <p:sp>
        <p:nvSpPr>
          <p:cNvPr id="7" name="Tijdelijke aanduiding voor tekst 5">
            <a:extLst>
              <a:ext uri="{FF2B5EF4-FFF2-40B4-BE49-F238E27FC236}">
                <a16:creationId xmlns:a16="http://schemas.microsoft.com/office/drawing/2014/main" id="{E0A7C75D-886D-ABA3-0146-CE52DD1BCD08}"/>
              </a:ext>
            </a:extLst>
          </p:cNvPr>
          <p:cNvSpPr txBox="1">
            <a:spLocks/>
          </p:cNvSpPr>
          <p:nvPr/>
        </p:nvSpPr>
        <p:spPr>
          <a:xfrm>
            <a:off x="838200" y="1376363"/>
            <a:ext cx="10515600" cy="4775011"/>
          </a:xfrm>
          <a:prstGeom prst="rect">
            <a:avLst/>
          </a:prstGeom>
        </p:spPr>
        <p:txBody>
          <a:bodyPr vert="horz" lIns="91440" tIns="45720" rIns="91440" bIns="45720" rtlCol="0" anchor="t"/>
          <a:lstStyle>
            <a:defPPr>
              <a:defRPr lang="nl-NL"/>
            </a:defPPr>
            <a:lvl1pPr marL="0" indent="0" algn="l" defTabSz="914400" rtl="0" eaLnBrk="1" latinLnBrk="0" hangingPunct="1">
              <a:lnSpc>
                <a:spcPct val="113000"/>
              </a:lnSpc>
              <a:buClr>
                <a:srgbClr val="00AFD3"/>
              </a:buClr>
              <a:buFont typeface="Arial" panose="020B0604020202020204" pitchFamily="34" charset="0"/>
              <a:buNone/>
              <a:defRPr sz="2000" kern="1200">
                <a:solidFill>
                  <a:schemeClr val="bg1"/>
                </a:solidFill>
                <a:latin typeface="+mn-lt"/>
                <a:ea typeface="+mn-ea"/>
                <a:cs typeface="+mn-cs"/>
              </a:defRPr>
            </a:lvl1pPr>
            <a:lvl2pPr marL="457200" algn="l" defTabSz="914400" rtl="0" eaLnBrk="1" latinLnBrk="0" hangingPunct="1">
              <a:lnSpc>
                <a:spcPct val="113000"/>
              </a:lnSpc>
              <a:buClr>
                <a:srgbClr val="00AFD3"/>
              </a:buClr>
              <a:defRPr sz="2000" kern="1200">
                <a:solidFill>
                  <a:schemeClr val="bg1"/>
                </a:solidFill>
                <a:latin typeface="+mn-lt"/>
                <a:ea typeface="+mn-ea"/>
                <a:cs typeface="+mn-cs"/>
              </a:defRPr>
            </a:lvl2pPr>
            <a:lvl3pPr marL="914400" indent="0" algn="l" defTabSz="914400" rtl="0" eaLnBrk="1" latinLnBrk="0" hangingPunct="1">
              <a:lnSpc>
                <a:spcPct val="113000"/>
              </a:lnSpc>
              <a:buClr>
                <a:srgbClr val="00AFD3"/>
              </a:buClr>
              <a:buNone/>
              <a:defRPr sz="2000" kern="1200">
                <a:solidFill>
                  <a:schemeClr val="bg1"/>
                </a:solidFill>
                <a:latin typeface="+mn-lt"/>
                <a:ea typeface="+mn-ea"/>
                <a:cs typeface="+mn-cs"/>
              </a:defRPr>
            </a:lvl3pPr>
            <a:lvl4pPr marL="1371600" algn="l" defTabSz="914400" rtl="0" eaLnBrk="1" latinLnBrk="0" hangingPunct="1">
              <a:lnSpc>
                <a:spcPct val="113000"/>
              </a:lnSpc>
              <a:buClr>
                <a:srgbClr val="00AFD3"/>
              </a:buClr>
              <a:defRPr sz="2000" kern="1200">
                <a:solidFill>
                  <a:schemeClr val="bg1"/>
                </a:solidFill>
                <a:latin typeface="+mn-lt"/>
                <a:ea typeface="+mn-ea"/>
                <a:cs typeface="+mn-cs"/>
              </a:defRPr>
            </a:lvl4pPr>
            <a:lvl5pPr marL="1828800" algn="l" defTabSz="914400" rtl="0" eaLnBrk="1" latinLnBrk="0" hangingPunct="1">
              <a:lnSpc>
                <a:spcPct val="113000"/>
              </a:lnSpc>
              <a:buClr>
                <a:srgbClr val="00AFD3"/>
              </a:buClr>
              <a:defRPr sz="20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latin typeface="Verdana" panose="020B0604030504040204" pitchFamily="34" charset="0"/>
                <a:ea typeface="Verdana" panose="020B0604030504040204" pitchFamily="34" charset="0"/>
              </a:rPr>
              <a:t>Volg ons ook:</a:t>
            </a:r>
          </a:p>
          <a:p>
            <a:pPr marL="342900" indent="-342900" fontAlgn="base">
              <a:spcBef>
                <a:spcPts val="1000"/>
              </a:spcBef>
              <a:spcAft>
                <a:spcPct val="0"/>
              </a:spcAft>
              <a:buFont typeface="Arial" panose="020B0604020202020204" pitchFamily="34" charset="0"/>
              <a:buChar char="•"/>
              <a:defRPr/>
            </a:pPr>
            <a:r>
              <a:rPr lang="nl-NL" dirty="0">
                <a:latin typeface="Verdana" panose="020B0604030504040204" pitchFamily="34" charset="0"/>
                <a:ea typeface="Verdana" panose="020B0604030504040204" pitchFamily="34" charset="0"/>
              </a:rPr>
              <a:t>Op www.ivm.nl</a:t>
            </a:r>
          </a:p>
          <a:p>
            <a:pPr marL="342900" indent="-342900" fontAlgn="base">
              <a:spcBef>
                <a:spcPts val="1000"/>
              </a:spcBef>
              <a:spcAft>
                <a:spcPct val="0"/>
              </a:spcAft>
              <a:buFont typeface="Arial" panose="020B0604020202020204" pitchFamily="34" charset="0"/>
              <a:buChar char="•"/>
              <a:defRPr/>
            </a:pPr>
            <a:r>
              <a:rPr lang="nl-NL" dirty="0">
                <a:latin typeface="Verdana" panose="020B0604030504040204" pitchFamily="34" charset="0"/>
                <a:ea typeface="Verdana" panose="020B0604030504040204" pitchFamily="34" charset="0"/>
              </a:rPr>
              <a:t>Scan de QR-code voor aanmelden nieuwsbrief</a:t>
            </a:r>
          </a:p>
          <a:p>
            <a:pPr marL="342900" indent="-342900" fontAlgn="base">
              <a:spcBef>
                <a:spcPts val="1000"/>
              </a:spcBef>
              <a:spcAft>
                <a:spcPct val="0"/>
              </a:spcAft>
              <a:buFont typeface="Arial" panose="020B0604020202020204" pitchFamily="34" charset="0"/>
              <a:buChar char="•"/>
              <a:defRPr/>
            </a:pPr>
            <a:r>
              <a:rPr lang="nl-NL" dirty="0">
                <a:latin typeface="Verdana" panose="020B0604030504040204" pitchFamily="34" charset="0"/>
                <a:ea typeface="Verdana" panose="020B0604030504040204" pitchFamily="34" charset="0"/>
              </a:rPr>
              <a:t>Op </a:t>
            </a:r>
            <a:r>
              <a:rPr lang="nl-NL" dirty="0" err="1">
                <a:latin typeface="Verdana" panose="020B0604030504040204" pitchFamily="34" charset="0"/>
                <a:ea typeface="Verdana" panose="020B0604030504040204" pitchFamily="34" charset="0"/>
              </a:rPr>
              <a:t>social</a:t>
            </a:r>
            <a:r>
              <a:rPr lang="nl-NL" dirty="0">
                <a:latin typeface="Verdana" panose="020B0604030504040204" pitchFamily="34" charset="0"/>
                <a:ea typeface="Verdana" panose="020B0604030504040204" pitchFamily="34" charset="0"/>
              </a:rPr>
              <a:t> media</a:t>
            </a:r>
          </a:p>
        </p:txBody>
      </p:sp>
      <p:pic>
        <p:nvPicPr>
          <p:cNvPr id="8" name="Afbeelding 7">
            <a:extLst>
              <a:ext uri="{FF2B5EF4-FFF2-40B4-BE49-F238E27FC236}">
                <a16:creationId xmlns:a16="http://schemas.microsoft.com/office/drawing/2014/main" id="{ECB33C18-2BFB-E53A-2766-8D2DDE40A460}"/>
              </a:ext>
            </a:extLst>
          </p:cNvPr>
          <p:cNvPicPr>
            <a:picLocks noChangeAspect="1"/>
          </p:cNvPicPr>
          <p:nvPr/>
        </p:nvPicPr>
        <p:blipFill>
          <a:blip r:embed="rId4"/>
          <a:stretch>
            <a:fillRect/>
          </a:stretch>
        </p:blipFill>
        <p:spPr>
          <a:xfrm>
            <a:off x="-1119560" y="2976684"/>
            <a:ext cx="5770800" cy="4328101"/>
          </a:xfrm>
          <a:prstGeom prst="rect">
            <a:avLst/>
          </a:prstGeom>
        </p:spPr>
      </p:pic>
      <p:sp>
        <p:nvSpPr>
          <p:cNvPr id="9" name="Tekstvak 8">
            <a:extLst>
              <a:ext uri="{FF2B5EF4-FFF2-40B4-BE49-F238E27FC236}">
                <a16:creationId xmlns:a16="http://schemas.microsoft.com/office/drawing/2014/main" id="{DD74C786-F526-BD36-D0B4-47BA3A2B7E01}"/>
              </a:ext>
            </a:extLst>
          </p:cNvPr>
          <p:cNvSpPr txBox="1"/>
          <p:nvPr/>
        </p:nvSpPr>
        <p:spPr>
          <a:xfrm>
            <a:off x="0" y="6418385"/>
            <a:ext cx="12192000" cy="307777"/>
          </a:xfrm>
          <a:prstGeom prst="rect">
            <a:avLst/>
          </a:prstGeom>
          <a:noFill/>
        </p:spPr>
        <p:txBody>
          <a:bodyPr wrap="square" rtlCol="0">
            <a:spAutoFit/>
          </a:bodyPr>
          <a:lstStyle/>
          <a:p>
            <a:pPr algn="ctr"/>
            <a:r>
              <a:rPr lang="nl-NL" sz="1400" dirty="0">
                <a:solidFill>
                  <a:schemeClr val="bg1"/>
                </a:solidFill>
                <a:latin typeface="Verdana" panose="020B0604030504040204" pitchFamily="34" charset="0"/>
                <a:ea typeface="Verdana" panose="020B0604030504040204" pitchFamily="34" charset="0"/>
              </a:rPr>
              <a:t>IVM maakt je </a:t>
            </a:r>
            <a:r>
              <a:rPr lang="nl-NL" sz="1400" dirty="0">
                <a:solidFill>
                  <a:srgbClr val="00AFD3"/>
                </a:solidFill>
                <a:latin typeface="Verdana" panose="020B0604030504040204" pitchFamily="34" charset="0"/>
                <a:ea typeface="Verdana" panose="020B0604030504040204" pitchFamily="34" charset="0"/>
              </a:rPr>
              <a:t>beter</a:t>
            </a:r>
          </a:p>
        </p:txBody>
      </p:sp>
      <p:pic>
        <p:nvPicPr>
          <p:cNvPr id="10" name="Afbeelding 9">
            <a:hlinkClick r:id="rId5"/>
            <a:extLst>
              <a:ext uri="{FF2B5EF4-FFF2-40B4-BE49-F238E27FC236}">
                <a16:creationId xmlns:a16="http://schemas.microsoft.com/office/drawing/2014/main" id="{74B59FF4-BFCF-CE0E-2C12-B481E0E73817}"/>
              </a:ext>
            </a:extLst>
          </p:cNvPr>
          <p:cNvPicPr>
            <a:picLocks noChangeAspect="1"/>
          </p:cNvPicPr>
          <p:nvPr/>
        </p:nvPicPr>
        <p:blipFill>
          <a:blip r:embed="rId6"/>
          <a:stretch>
            <a:fillRect/>
          </a:stretch>
        </p:blipFill>
        <p:spPr>
          <a:xfrm>
            <a:off x="3252212" y="2701461"/>
            <a:ext cx="1162484" cy="957923"/>
          </a:xfrm>
          <a:prstGeom prst="rect">
            <a:avLst/>
          </a:prstGeom>
        </p:spPr>
      </p:pic>
      <p:pic>
        <p:nvPicPr>
          <p:cNvPr id="11" name="Afbeelding 10">
            <a:hlinkClick r:id="rId7"/>
            <a:extLst>
              <a:ext uri="{FF2B5EF4-FFF2-40B4-BE49-F238E27FC236}">
                <a16:creationId xmlns:a16="http://schemas.microsoft.com/office/drawing/2014/main" id="{02004B6F-4DF0-63F5-E630-A6AF7E19AA59}"/>
              </a:ext>
            </a:extLst>
          </p:cNvPr>
          <p:cNvPicPr>
            <a:picLocks noChangeAspect="1"/>
          </p:cNvPicPr>
          <p:nvPr/>
        </p:nvPicPr>
        <p:blipFill>
          <a:blip r:embed="rId8"/>
          <a:stretch>
            <a:fillRect/>
          </a:stretch>
        </p:blipFill>
        <p:spPr>
          <a:xfrm>
            <a:off x="5027494" y="2701461"/>
            <a:ext cx="1162484" cy="957923"/>
          </a:xfrm>
          <a:prstGeom prst="rect">
            <a:avLst/>
          </a:prstGeom>
        </p:spPr>
      </p:pic>
      <p:pic>
        <p:nvPicPr>
          <p:cNvPr id="12" name="Afbeelding 11">
            <a:hlinkClick r:id="rId9"/>
            <a:extLst>
              <a:ext uri="{FF2B5EF4-FFF2-40B4-BE49-F238E27FC236}">
                <a16:creationId xmlns:a16="http://schemas.microsoft.com/office/drawing/2014/main" id="{F4B0195F-8C73-935C-9716-D3627C2406C2}"/>
              </a:ext>
            </a:extLst>
          </p:cNvPr>
          <p:cNvPicPr>
            <a:picLocks noChangeAspect="1"/>
          </p:cNvPicPr>
          <p:nvPr/>
        </p:nvPicPr>
        <p:blipFill>
          <a:blip r:embed="rId10"/>
          <a:stretch>
            <a:fillRect/>
          </a:stretch>
        </p:blipFill>
        <p:spPr>
          <a:xfrm>
            <a:off x="5915136" y="2701461"/>
            <a:ext cx="1162484" cy="957923"/>
          </a:xfrm>
          <a:prstGeom prst="rect">
            <a:avLst/>
          </a:prstGeom>
        </p:spPr>
      </p:pic>
      <p:pic>
        <p:nvPicPr>
          <p:cNvPr id="13" name="Afbeelding 12">
            <a:hlinkClick r:id="rId11"/>
            <a:extLst>
              <a:ext uri="{FF2B5EF4-FFF2-40B4-BE49-F238E27FC236}">
                <a16:creationId xmlns:a16="http://schemas.microsoft.com/office/drawing/2014/main" id="{5C6B1148-5A3C-E5B2-520F-4ABC755F603F}"/>
              </a:ext>
            </a:extLst>
          </p:cNvPr>
          <p:cNvPicPr>
            <a:picLocks noChangeAspect="1"/>
          </p:cNvPicPr>
          <p:nvPr/>
        </p:nvPicPr>
        <p:blipFill>
          <a:blip r:embed="rId12"/>
          <a:srcRect/>
          <a:stretch/>
        </p:blipFill>
        <p:spPr>
          <a:xfrm>
            <a:off x="4140259" y="2701461"/>
            <a:ext cx="1161671" cy="957923"/>
          </a:xfrm>
          <a:prstGeom prst="rect">
            <a:avLst/>
          </a:prstGeom>
        </p:spPr>
      </p:pic>
      <p:sp>
        <p:nvSpPr>
          <p:cNvPr id="14" name="Titel 3">
            <a:extLst>
              <a:ext uri="{FF2B5EF4-FFF2-40B4-BE49-F238E27FC236}">
                <a16:creationId xmlns:a16="http://schemas.microsoft.com/office/drawing/2014/main" id="{3870D9D7-DB10-CD84-82E7-80C550A21F44}"/>
              </a:ext>
            </a:extLst>
          </p:cNvPr>
          <p:cNvSpPr txBox="1">
            <a:spLocks/>
          </p:cNvSpPr>
          <p:nvPr/>
        </p:nvSpPr>
        <p:spPr>
          <a:xfrm>
            <a:off x="802187" y="650168"/>
            <a:ext cx="9780588" cy="581171"/>
          </a:xfrm>
          <a:prstGeom prst="rect">
            <a:avLst/>
          </a:prstGeom>
        </p:spPr>
        <p:txBody>
          <a:bodyPr/>
          <a:lstStyle>
            <a:lvl1pPr algn="l" rtl="0" eaLnBrk="1" fontAlgn="base" hangingPunct="1">
              <a:lnSpc>
                <a:spcPct val="113000"/>
              </a:lnSpc>
              <a:spcBef>
                <a:spcPct val="0"/>
              </a:spcBef>
              <a:spcAft>
                <a:spcPct val="0"/>
              </a:spcAft>
              <a:defRPr sz="2800" b="1" kern="1200" baseline="0">
                <a:solidFill>
                  <a:srgbClr val="00AFD3"/>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nl-NL" dirty="0">
                <a:latin typeface="Verdana" panose="020B0604030504040204" pitchFamily="34" charset="0"/>
                <a:ea typeface="Verdana" panose="020B0604030504040204" pitchFamily="34" charset="0"/>
              </a:rPr>
              <a:t>Bedankt voor jullie aandacht!</a:t>
            </a:r>
          </a:p>
        </p:txBody>
      </p:sp>
    </p:spTree>
    <p:extLst>
      <p:ext uri="{BB962C8B-B14F-4D97-AF65-F5344CB8AC3E}">
        <p14:creationId xmlns:p14="http://schemas.microsoft.com/office/powerpoint/2010/main" val="156574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algn="ctr"/>
            <a:endParaRPr lang="nl-NL" sz="4000" dirty="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2893" y="3061847"/>
            <a:ext cx="39862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82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Disclaimer</a:t>
            </a:r>
          </a:p>
        </p:txBody>
      </p:sp>
      <p:sp>
        <p:nvSpPr>
          <p:cNvPr id="3" name="Tijdelijke aanduiding voor inhoud 2"/>
          <p:cNvSpPr>
            <a:spLocks noGrp="1"/>
          </p:cNvSpPr>
          <p:nvPr>
            <p:ph sz="quarter" idx="10"/>
          </p:nvPr>
        </p:nvSpPr>
        <p:spPr/>
        <p:txBody>
          <a:bodyPr/>
          <a:lstStyle/>
          <a:p>
            <a:pPr>
              <a:lnSpc>
                <a:spcPct val="150000"/>
              </a:lnSpc>
            </a:pPr>
            <a:r>
              <a:rPr lang="nl-NL" altLang="nl-NL" sz="1400" dirty="0">
                <a:solidFill>
                  <a:schemeClr val="bg1"/>
                </a:solidFill>
              </a:rPr>
              <a:t>In deze presentatie staan de belangrijkste aandachtspunten uit de bijbehorende FTO-module, met een aantal korte notities als achtergrondinformatie. </a:t>
            </a:r>
          </a:p>
          <a:p>
            <a:pPr>
              <a:lnSpc>
                <a:spcPct val="150000"/>
              </a:lnSpc>
              <a:spcBef>
                <a:spcPts val="1800"/>
              </a:spcBef>
            </a:pPr>
            <a:r>
              <a:rPr lang="nl-NL" altLang="nl-NL" sz="1400" dirty="0">
                <a:solidFill>
                  <a:schemeClr val="bg1"/>
                </a:solidFill>
              </a:rPr>
              <a:t>U kunt naar eigen inzicht wijzigingen aanbrengen of dia's toevoegen. Het IVM is echter niet verantwoordelijk of aansprakelijk voor deze wijzigingen. Alle dia's met de IVM-achtergrond die u ingrijpend wijzigt of toevoegt, dient u te voorzien van de tekst 'het Instituut Verantwoord Medicijngebruik is niet verantwoordelijk voor de inhoud van deze dia'. U kunt ook zelf dia's toevoegen met een andere achtergrond. </a:t>
            </a:r>
          </a:p>
          <a:p>
            <a:pPr>
              <a:lnSpc>
                <a:spcPct val="150000"/>
              </a:lnSpc>
              <a:spcBef>
                <a:spcPts val="1800"/>
              </a:spcBef>
            </a:pPr>
            <a:r>
              <a:rPr lang="nl-NL" altLang="nl-NL" sz="1400" dirty="0">
                <a:solidFill>
                  <a:schemeClr val="bg1"/>
                </a:solidFill>
              </a:rPr>
              <a:t>Het IVM heeft de grootst mogelijke zorg besteed aan de totstandkoming van deze presentatie. Aan de inhoud hiervan kunnen geen rechten ontleend worden. Wij zijn niet aansprakelijk voor directe of indirecte schade die het gevolg is van het gebruik van de informatie die door middel van deze presentatie is verkregen.</a:t>
            </a:r>
          </a:p>
          <a:p>
            <a:pPr>
              <a:lnSpc>
                <a:spcPct val="150000"/>
              </a:lnSpc>
              <a:spcBef>
                <a:spcPts val="1800"/>
              </a:spcBef>
            </a:pPr>
            <a:r>
              <a:rPr lang="nl-NL" altLang="nl-NL" sz="1400" dirty="0">
                <a:solidFill>
                  <a:schemeClr val="bg1"/>
                </a:solidFill>
              </a:rPr>
              <a:t>Wij hopen dat de presentatie aan uw wensen voldoet. Suggesties voor verbetering van de presentatie kunt u doorgeven via </a:t>
            </a:r>
            <a:r>
              <a:rPr lang="nl-NL" altLang="nl-NL" sz="1400" u="sng" dirty="0">
                <a:solidFill>
                  <a:schemeClr val="bg1"/>
                </a:solidFill>
              </a:rPr>
              <a:t>helpdeskfto@ivm.nl</a:t>
            </a:r>
            <a:r>
              <a:rPr lang="nl-NL" altLang="nl-NL" sz="1400" dirty="0">
                <a:solidFill>
                  <a:schemeClr val="bg1"/>
                </a:solidFill>
              </a:rPr>
              <a:t>.</a:t>
            </a:r>
          </a:p>
          <a:p>
            <a:endParaRPr lang="nl-NL" dirty="0"/>
          </a:p>
        </p:txBody>
      </p:sp>
    </p:spTree>
    <p:extLst>
      <p:ext uri="{BB962C8B-B14F-4D97-AF65-F5344CB8AC3E}">
        <p14:creationId xmlns:p14="http://schemas.microsoft.com/office/powerpoint/2010/main" val="36343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Instructies Kahoot</a:t>
            </a:r>
          </a:p>
        </p:txBody>
      </p:sp>
      <p:sp>
        <p:nvSpPr>
          <p:cNvPr id="3" name="Tijdelijke aanduiding voor inhoud 2"/>
          <p:cNvSpPr>
            <a:spLocks noGrp="1"/>
          </p:cNvSpPr>
          <p:nvPr>
            <p:ph sz="quarter" idx="10"/>
          </p:nvPr>
        </p:nvSpPr>
        <p:spPr/>
        <p:txBody>
          <a:bodyPr>
            <a:normAutofit lnSpcReduction="10000"/>
          </a:bodyPr>
          <a:lstStyle/>
          <a:p>
            <a:endParaRPr lang="nl-NL" dirty="0"/>
          </a:p>
          <a:p>
            <a:pPr>
              <a:spcBef>
                <a:spcPts val="400"/>
              </a:spcBef>
            </a:pPr>
            <a:r>
              <a:rPr lang="nl-NL" dirty="0">
                <a:solidFill>
                  <a:schemeClr val="bg1"/>
                </a:solidFill>
              </a:rPr>
              <a:t>Instructies voor starten van de Kahoot Fractuurpreventie:</a:t>
            </a:r>
          </a:p>
          <a:p>
            <a:pPr marL="342900" indent="-342900">
              <a:spcBef>
                <a:spcPts val="400"/>
              </a:spcBef>
              <a:buFont typeface="Arial" panose="020B0604020202020204" pitchFamily="34" charset="0"/>
              <a:buChar char="•"/>
            </a:pPr>
            <a:r>
              <a:rPr lang="nl-NL" dirty="0">
                <a:solidFill>
                  <a:schemeClr val="bg1"/>
                </a:solidFill>
              </a:rPr>
              <a:t>Ga </a:t>
            </a:r>
            <a:r>
              <a:rPr lang="nl-NL" dirty="0">
                <a:solidFill>
                  <a:schemeClr val="accent1"/>
                </a:solidFill>
                <a:hlinkClick r:id="rId3">
                  <a:extLst>
                    <a:ext uri="{A12FA001-AC4F-418D-AE19-62706E023703}">
                      <ahyp:hlinkClr xmlns:ahyp="http://schemas.microsoft.com/office/drawing/2018/hyperlinkcolor" val="tx"/>
                    </a:ext>
                  </a:extLst>
                </a:hlinkClick>
              </a:rPr>
              <a:t>hier</a:t>
            </a:r>
            <a:r>
              <a:rPr lang="nl-NL" dirty="0">
                <a:solidFill>
                  <a:schemeClr val="bg1"/>
                </a:solidFill>
              </a:rPr>
              <a:t> naar de Kahoot.</a:t>
            </a:r>
          </a:p>
          <a:p>
            <a:pPr marL="342900" indent="-342900">
              <a:spcBef>
                <a:spcPts val="400"/>
              </a:spcBef>
              <a:buFont typeface="Arial" panose="020B0604020202020204" pitchFamily="34" charset="0"/>
              <a:buChar char="•"/>
            </a:pPr>
            <a:r>
              <a:rPr lang="nl-NL" dirty="0">
                <a:solidFill>
                  <a:schemeClr val="bg1"/>
                </a:solidFill>
              </a:rPr>
              <a:t>Log in met uw eigen account en kies de Klassieke modus. </a:t>
            </a:r>
          </a:p>
          <a:p>
            <a:pPr marL="342900" indent="-342900">
              <a:spcBef>
                <a:spcPts val="400"/>
              </a:spcBef>
              <a:buFont typeface="Arial" panose="020B0604020202020204" pitchFamily="34" charset="0"/>
              <a:buChar char="•"/>
            </a:pPr>
            <a:r>
              <a:rPr lang="nl-NL" dirty="0">
                <a:solidFill>
                  <a:schemeClr val="bg1"/>
                </a:solidFill>
              </a:rPr>
              <a:t>Start de kennistoets als iedereen is ingelogd.</a:t>
            </a:r>
          </a:p>
          <a:p>
            <a:pPr>
              <a:spcBef>
                <a:spcPts val="400"/>
              </a:spcBef>
            </a:pPr>
            <a:endParaRPr lang="nl-NL" dirty="0">
              <a:solidFill>
                <a:schemeClr val="bg1"/>
              </a:solidFill>
            </a:endParaRPr>
          </a:p>
          <a:p>
            <a:pPr>
              <a:spcBef>
                <a:spcPts val="400"/>
              </a:spcBef>
            </a:pPr>
            <a:r>
              <a:rPr lang="nl-NL" dirty="0">
                <a:solidFill>
                  <a:schemeClr val="bg1"/>
                </a:solidFill>
              </a:rPr>
              <a:t>Heeft u nog geen eigen (gratis) account?</a:t>
            </a:r>
          </a:p>
          <a:p>
            <a:pPr marL="342900" indent="-342900">
              <a:spcBef>
                <a:spcPts val="400"/>
              </a:spcBef>
              <a:buFont typeface="Arial" panose="020B0604020202020204" pitchFamily="34" charset="0"/>
              <a:buChar char="•"/>
            </a:pPr>
            <a:r>
              <a:rPr lang="nl-NL" dirty="0">
                <a:solidFill>
                  <a:schemeClr val="bg1"/>
                </a:solidFill>
              </a:rPr>
              <a:t>Maak een nieuw account aan. Kies hierbij de optie Persoonlijk en Je vrienden en familie. U kunt dan de quiz spelen met maximaal 10 deelnemers.</a:t>
            </a:r>
          </a:p>
          <a:p>
            <a:pPr>
              <a:spcBef>
                <a:spcPts val="400"/>
              </a:spcBef>
            </a:pPr>
            <a:endParaRPr lang="nl-NL" dirty="0">
              <a:solidFill>
                <a:schemeClr val="bg1"/>
              </a:solidFill>
            </a:endParaRPr>
          </a:p>
          <a:p>
            <a:pPr>
              <a:spcBef>
                <a:spcPts val="400"/>
              </a:spcBef>
            </a:pPr>
            <a:r>
              <a:rPr lang="nl-NL" dirty="0">
                <a:solidFill>
                  <a:schemeClr val="bg1"/>
                </a:solidFill>
              </a:rPr>
              <a:t>Voor de deelnemers:</a:t>
            </a:r>
          </a:p>
          <a:p>
            <a:pPr marL="342900" indent="-342900">
              <a:spcBef>
                <a:spcPts val="400"/>
              </a:spcBef>
              <a:buFont typeface="Arial" panose="020B0604020202020204" pitchFamily="34" charset="0"/>
              <a:buChar char="•"/>
            </a:pPr>
            <a:r>
              <a:rPr lang="nl-NL" dirty="0">
                <a:solidFill>
                  <a:schemeClr val="bg1"/>
                </a:solidFill>
              </a:rPr>
              <a:t>Ga via smartphone of tablet naar </a:t>
            </a:r>
            <a:r>
              <a:rPr lang="nl-NL" dirty="0">
                <a:solidFill>
                  <a:schemeClr val="accent1"/>
                </a:solidFill>
                <a:hlinkClick r:id="rId4">
                  <a:extLst>
                    <a:ext uri="{A12FA001-AC4F-418D-AE19-62706E023703}">
                      <ahyp:hlinkClr xmlns:ahyp="http://schemas.microsoft.com/office/drawing/2018/hyperlinkcolor" val="tx"/>
                    </a:ext>
                  </a:extLst>
                </a:hlinkClick>
              </a:rPr>
              <a:t>www.kahoot.it</a:t>
            </a:r>
            <a:r>
              <a:rPr lang="nl-NL" dirty="0">
                <a:solidFill>
                  <a:schemeClr val="bg1"/>
                </a:solidFill>
              </a:rPr>
              <a:t>.</a:t>
            </a:r>
          </a:p>
          <a:p>
            <a:pPr marL="342900" indent="-342900">
              <a:spcBef>
                <a:spcPts val="400"/>
              </a:spcBef>
              <a:buFont typeface="Arial" panose="020B0604020202020204" pitchFamily="34" charset="0"/>
              <a:buChar char="•"/>
            </a:pPr>
            <a:r>
              <a:rPr lang="nl-NL" dirty="0">
                <a:solidFill>
                  <a:schemeClr val="bg1"/>
                </a:solidFill>
              </a:rPr>
              <a:t>Log in door invullen van de game pin.</a:t>
            </a:r>
          </a:p>
        </p:txBody>
      </p:sp>
    </p:spTree>
    <p:extLst>
      <p:ext uri="{BB962C8B-B14F-4D97-AF65-F5344CB8AC3E}">
        <p14:creationId xmlns:p14="http://schemas.microsoft.com/office/powerpoint/2010/main" val="237399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marL="457200" indent="-457200">
              <a:buFont typeface="+mj-lt"/>
              <a:buAutoNum type="arabicPeriod"/>
            </a:pPr>
            <a:endParaRPr lang="nl-NL" dirty="0"/>
          </a:p>
          <a:p>
            <a:pPr marL="457200" indent="-457200">
              <a:buClr>
                <a:schemeClr val="bg1"/>
              </a:buClr>
              <a:buFont typeface="+mj-lt"/>
              <a:buAutoNum type="arabicPeriod"/>
            </a:pPr>
            <a:r>
              <a:rPr lang="nl-NL" dirty="0">
                <a:solidFill>
                  <a:schemeClr val="bg1"/>
                </a:solidFill>
              </a:rPr>
              <a:t>Hoe vaak is sprake van osteoporose bij mensen ≥ 50 jaar met een fractuur?</a:t>
            </a:r>
          </a:p>
          <a:p>
            <a:endParaRPr lang="nl-NL" dirty="0">
              <a:solidFill>
                <a:schemeClr val="bg1"/>
              </a:solidFill>
            </a:endParaRPr>
          </a:p>
          <a:p>
            <a:pPr marL="800100" lvl="1" indent="-342900">
              <a:buClr>
                <a:schemeClr val="bg1"/>
              </a:buClr>
              <a:buFont typeface="Wingdings" panose="05000000000000000000" pitchFamily="2" charset="2"/>
              <a:buChar char="q"/>
              <a:tabLst>
                <a:tab pos="449263" algn="l"/>
              </a:tabLst>
            </a:pPr>
            <a:r>
              <a:rPr lang="nl-NL" sz="2000" dirty="0"/>
              <a:t>bij 1 op de 2 </a:t>
            </a:r>
          </a:p>
          <a:p>
            <a:pPr marL="800100" lvl="1" indent="-342900">
              <a:buClr>
                <a:schemeClr val="bg1"/>
              </a:buClr>
              <a:buFont typeface="Wingdings" panose="05000000000000000000" pitchFamily="2" charset="2"/>
              <a:buChar char="q"/>
              <a:tabLst>
                <a:tab pos="449263" algn="l"/>
              </a:tabLst>
            </a:pPr>
            <a:r>
              <a:rPr lang="nl-NL" sz="2000" dirty="0"/>
              <a:t>bij 1 op de 3</a:t>
            </a:r>
          </a:p>
          <a:p>
            <a:pPr marL="800100" lvl="1" indent="-342900">
              <a:buClr>
                <a:schemeClr val="bg1"/>
              </a:buClr>
              <a:buFont typeface="Wingdings" panose="05000000000000000000" pitchFamily="2" charset="2"/>
              <a:buChar char="q"/>
              <a:tabLst>
                <a:tab pos="449263" algn="l"/>
              </a:tabLst>
            </a:pPr>
            <a:r>
              <a:rPr lang="nl-NL" sz="2000" dirty="0"/>
              <a:t>bij 1 op de 4</a:t>
            </a:r>
          </a:p>
          <a:p>
            <a:pPr marL="800100" lvl="1" indent="-342900">
              <a:buClr>
                <a:schemeClr val="bg1"/>
              </a:buClr>
              <a:buFont typeface="Wingdings" panose="05000000000000000000" pitchFamily="2" charset="2"/>
              <a:buChar char="q"/>
              <a:tabLst>
                <a:tab pos="449263" algn="l"/>
              </a:tabLst>
            </a:pPr>
            <a:r>
              <a:rPr lang="nl-NL" sz="2000" dirty="0"/>
              <a:t>bij vrijwel allemaal</a:t>
            </a:r>
          </a:p>
        </p:txBody>
      </p:sp>
    </p:spTree>
    <p:extLst>
      <p:ext uri="{BB962C8B-B14F-4D97-AF65-F5344CB8AC3E}">
        <p14:creationId xmlns:p14="http://schemas.microsoft.com/office/powerpoint/2010/main" val="37053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marL="457200" indent="-457200">
              <a:buFont typeface="+mj-lt"/>
              <a:buAutoNum type="arabicPeriod"/>
            </a:pPr>
            <a:endParaRPr lang="nl-NL" dirty="0"/>
          </a:p>
          <a:p>
            <a:pPr>
              <a:buClr>
                <a:schemeClr val="bg1"/>
              </a:buClr>
            </a:pPr>
            <a:r>
              <a:rPr lang="nl-NL" dirty="0">
                <a:solidFill>
                  <a:schemeClr val="bg1"/>
                </a:solidFill>
              </a:rPr>
              <a:t>2.   Wat is de meest voorkomende fractuur bij patiënten van 50 jaar en ouder?</a:t>
            </a:r>
          </a:p>
          <a:p>
            <a:endParaRPr lang="nl-NL" dirty="0">
              <a:solidFill>
                <a:schemeClr val="bg1"/>
              </a:solidFill>
            </a:endParaRPr>
          </a:p>
          <a:p>
            <a:pPr marL="800100" lvl="1" indent="-342900">
              <a:buClr>
                <a:schemeClr val="bg1"/>
              </a:buClr>
              <a:buFont typeface="Wingdings" panose="05000000000000000000" pitchFamily="2" charset="2"/>
              <a:buChar char="q"/>
              <a:tabLst>
                <a:tab pos="449263" algn="l"/>
              </a:tabLst>
            </a:pPr>
            <a:r>
              <a:rPr lang="nl-NL" sz="2000" dirty="0"/>
              <a:t>polsfractuur </a:t>
            </a:r>
          </a:p>
          <a:p>
            <a:pPr marL="800100" lvl="1" indent="-342900">
              <a:buClr>
                <a:schemeClr val="bg1"/>
              </a:buClr>
              <a:buFont typeface="Wingdings" panose="05000000000000000000" pitchFamily="2" charset="2"/>
              <a:buChar char="q"/>
              <a:tabLst>
                <a:tab pos="449263" algn="l"/>
              </a:tabLst>
            </a:pPr>
            <a:r>
              <a:rPr lang="nl-NL" sz="2000" dirty="0"/>
              <a:t>heupfractuur</a:t>
            </a:r>
          </a:p>
          <a:p>
            <a:pPr marL="800100" lvl="1" indent="-342900">
              <a:buClr>
                <a:schemeClr val="bg1"/>
              </a:buClr>
              <a:buFont typeface="Wingdings" panose="05000000000000000000" pitchFamily="2" charset="2"/>
              <a:buChar char="q"/>
              <a:tabLst>
                <a:tab pos="449263" algn="l"/>
              </a:tabLst>
            </a:pPr>
            <a:r>
              <a:rPr lang="nl-NL" sz="2000" dirty="0"/>
              <a:t>wervelfractuur</a:t>
            </a:r>
          </a:p>
          <a:p>
            <a:pPr marL="800100" lvl="1" indent="-342900">
              <a:buClr>
                <a:schemeClr val="bg1"/>
              </a:buClr>
              <a:buFont typeface="Wingdings" panose="05000000000000000000" pitchFamily="2" charset="2"/>
              <a:buChar char="q"/>
              <a:tabLst>
                <a:tab pos="449263" algn="l"/>
              </a:tabLst>
            </a:pPr>
            <a:r>
              <a:rPr lang="nl-NL" sz="2000" dirty="0"/>
              <a:t>bovenarmfractuur</a:t>
            </a:r>
          </a:p>
        </p:txBody>
      </p:sp>
    </p:spTree>
    <p:extLst>
      <p:ext uri="{BB962C8B-B14F-4D97-AF65-F5344CB8AC3E}">
        <p14:creationId xmlns:p14="http://schemas.microsoft.com/office/powerpoint/2010/main" val="37275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Kennistoets</a:t>
            </a:r>
          </a:p>
        </p:txBody>
      </p:sp>
      <p:sp>
        <p:nvSpPr>
          <p:cNvPr id="3" name="Tijdelijke aanduiding voor inhoud 2"/>
          <p:cNvSpPr>
            <a:spLocks noGrp="1"/>
          </p:cNvSpPr>
          <p:nvPr>
            <p:ph sz="quarter" idx="10"/>
          </p:nvPr>
        </p:nvSpPr>
        <p:spPr/>
        <p:txBody>
          <a:bodyPr/>
          <a:lstStyle/>
          <a:p>
            <a:pPr marL="457200" indent="-457200">
              <a:buFont typeface="+mj-lt"/>
              <a:buAutoNum type="arabicPeriod"/>
            </a:pPr>
            <a:endParaRPr lang="nl-NL" dirty="0"/>
          </a:p>
          <a:p>
            <a:pPr marL="457200" indent="-457200">
              <a:buClr>
                <a:schemeClr val="bg1"/>
              </a:buClr>
              <a:buFont typeface="+mj-lt"/>
              <a:buAutoNum type="arabicPeriod" startAt="3"/>
            </a:pPr>
            <a:r>
              <a:rPr lang="nl-NL" dirty="0">
                <a:solidFill>
                  <a:schemeClr val="bg1"/>
                </a:solidFill>
              </a:rPr>
              <a:t>Wat is een recente fractuur?</a:t>
            </a:r>
          </a:p>
          <a:p>
            <a:endParaRPr lang="nl-NL" dirty="0"/>
          </a:p>
          <a:p>
            <a:pPr marL="800100" lvl="1" indent="-342900">
              <a:buClr>
                <a:schemeClr val="bg1"/>
              </a:buClr>
              <a:buFont typeface="Wingdings" panose="05000000000000000000" pitchFamily="2" charset="2"/>
              <a:buChar char="q"/>
              <a:tabLst>
                <a:tab pos="449263" algn="l"/>
              </a:tabLst>
            </a:pPr>
            <a:r>
              <a:rPr lang="nl-NL" sz="2000" dirty="0"/>
              <a:t>een fractuur &lt; 6 maanden geleden </a:t>
            </a:r>
          </a:p>
          <a:p>
            <a:pPr marL="800100" lvl="1" indent="-342900">
              <a:buClr>
                <a:schemeClr val="bg1"/>
              </a:buClr>
              <a:buFont typeface="Wingdings" panose="05000000000000000000" pitchFamily="2" charset="2"/>
              <a:buChar char="q"/>
              <a:tabLst>
                <a:tab pos="449263" algn="l"/>
              </a:tabLst>
            </a:pPr>
            <a:r>
              <a:rPr lang="nl-NL" sz="2000" dirty="0"/>
              <a:t>een fractuur &lt; 1 jaar geleden</a:t>
            </a:r>
          </a:p>
          <a:p>
            <a:pPr marL="800100" lvl="1" indent="-342900">
              <a:buClr>
                <a:schemeClr val="bg1"/>
              </a:buClr>
              <a:buFont typeface="Wingdings" panose="05000000000000000000" pitchFamily="2" charset="2"/>
              <a:buChar char="q"/>
              <a:tabLst>
                <a:tab pos="449263" algn="l"/>
              </a:tabLst>
            </a:pPr>
            <a:r>
              <a:rPr lang="nl-NL" sz="2000" dirty="0"/>
              <a:t>een fractuur &lt; 18 maanden geleden</a:t>
            </a:r>
          </a:p>
          <a:p>
            <a:pPr marL="800100" lvl="1" indent="-342900">
              <a:buClr>
                <a:schemeClr val="bg1"/>
              </a:buClr>
              <a:buFont typeface="Wingdings" panose="05000000000000000000" pitchFamily="2" charset="2"/>
              <a:buChar char="q"/>
              <a:tabLst>
                <a:tab pos="449263" algn="l"/>
              </a:tabLst>
            </a:pPr>
            <a:r>
              <a:rPr lang="nl-NL" sz="2000" dirty="0"/>
              <a:t>een fractuur &lt; 2 jaar geleden</a:t>
            </a:r>
          </a:p>
        </p:txBody>
      </p:sp>
    </p:spTree>
    <p:extLst>
      <p:ext uri="{BB962C8B-B14F-4D97-AF65-F5344CB8AC3E}">
        <p14:creationId xmlns:p14="http://schemas.microsoft.com/office/powerpoint/2010/main" val="170622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el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5543EE4-A3E3-4D23-A318-B898619A4EA1}"/>
    </a:ext>
  </a:extLst>
</a:theme>
</file>

<file path=ppt/theme/theme10.xml><?xml version="1.0" encoding="utf-8"?>
<a:theme xmlns:a="http://schemas.openxmlformats.org/drawingml/2006/main" name="Tekstpagina wit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2277158-6C2E-40EC-9B41-7750CF41D514}"/>
    </a:ext>
  </a:extLst>
</a:theme>
</file>

<file path=ppt/theme/theme11.xml><?xml version="1.0" encoding="utf-8"?>
<a:theme xmlns:a="http://schemas.openxmlformats.org/drawingml/2006/main" name="Tekstpagina blauw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0B814B01-3F41-4B55-B837-33F0F54745C1}"/>
    </a:ext>
  </a:extLst>
</a:theme>
</file>

<file path=ppt/theme/theme1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2D8B434F-4839-4A2B-B7A7-AF29E90B7E0D}"/>
    </a:ext>
  </a:extLst>
</a:theme>
</file>

<file path=ppt/theme/theme3.xml><?xml version="1.0" encoding="utf-8"?>
<a:theme xmlns:a="http://schemas.openxmlformats.org/drawingml/2006/main" name="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0FEBD0EA-633F-4D2F-B254-217D2D13F553}"/>
    </a:ext>
  </a:extLst>
</a:theme>
</file>

<file path=ppt/theme/theme4.xml><?xml version="1.0" encoding="utf-8"?>
<a:theme xmlns:a="http://schemas.openxmlformats.org/drawingml/2006/main" name="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451D8AAF-216A-4119-8DAC-C7A98CFF819A}"/>
    </a:ext>
  </a:extLst>
</a:theme>
</file>

<file path=ppt/theme/theme5.xml><?xml version="1.0" encoding="utf-8"?>
<a:theme xmlns:a="http://schemas.openxmlformats.org/drawingml/2006/main" name="1_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4CF68831-7013-4756-A8CA-62D9594929CA}"/>
    </a:ext>
  </a:extLst>
</a:theme>
</file>

<file path=ppt/theme/theme6.xml><?xml version="1.0" encoding="utf-8"?>
<a:theme xmlns:a="http://schemas.openxmlformats.org/drawingml/2006/main" name="Tekst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FCD7DDD6-FE2F-434E-B087-050F7D3B5184}"/>
    </a:ext>
  </a:extLst>
</a:theme>
</file>

<file path=ppt/theme/theme7.xml><?xml version="1.0" encoding="utf-8"?>
<a:theme xmlns:a="http://schemas.openxmlformats.org/drawingml/2006/main" name="Tekst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51935FBF-79D8-4326-8D8D-CD330A3C4DD3}"/>
    </a:ext>
  </a:extLst>
</a:theme>
</file>

<file path=ppt/theme/theme8.xml><?xml version="1.0" encoding="utf-8"?>
<a:theme xmlns:a="http://schemas.openxmlformats.org/drawingml/2006/main" name="Tekstpagina wit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9528DE2C-4151-4421-933B-E516B944BC26}"/>
    </a:ext>
  </a:extLst>
</a:theme>
</file>

<file path=ppt/theme/theme9.xml><?xml version="1.0" encoding="utf-8"?>
<a:theme xmlns:a="http://schemas.openxmlformats.org/drawingml/2006/main" name="Tekstpagina blauw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A97CD250-59BA-4492-ABCF-CBF4932A11E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d8ee956-d463-4f46-8f10-c05239c7abea">
      <UserInfo>
        <DisplayName>Candy Lo-A-Foe old</DisplayName>
        <AccountId>87</AccountId>
        <AccountType/>
      </UserInfo>
      <UserInfo>
        <DisplayName>Marieke Bouwmeester</DisplayName>
        <AccountId>80</AccountId>
        <AccountType/>
      </UserInfo>
      <UserInfo>
        <DisplayName>Marieke de Korte</DisplayName>
        <AccountId>26</AccountId>
        <AccountType/>
      </UserInfo>
      <UserInfo>
        <DisplayName>HE Pilot team - Leden</DisplayName>
        <AccountId>22</AccountId>
        <AccountType/>
      </UserInfo>
      <UserInfo>
        <DisplayName>Betty Franken</DisplayName>
        <AccountId>491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DE93873BD7FB41BA352356C9D391C4" ma:contentTypeVersion="6" ma:contentTypeDescription="Een nieuw document maken." ma:contentTypeScope="" ma:versionID="e819a4749f29c2c3733b7e091e7aa3bc">
  <xsd:schema xmlns:xsd="http://www.w3.org/2001/XMLSchema" xmlns:xs="http://www.w3.org/2001/XMLSchema" xmlns:p="http://schemas.microsoft.com/office/2006/metadata/properties" xmlns:ns2="d6f41b42-4e7f-43be-b2b5-36733f0f59de" xmlns:ns3="4d8ee956-d463-4f46-8f10-c05239c7abea" targetNamespace="http://schemas.microsoft.com/office/2006/metadata/properties" ma:root="true" ma:fieldsID="0baf617932077f0811fa4925a4ed6a67" ns2:_="" ns3:_="">
    <xsd:import namespace="d6f41b42-4e7f-43be-b2b5-36733f0f59de"/>
    <xsd:import namespace="4d8ee956-d463-4f46-8f10-c05239c7abe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41b42-4e7f-43be-b2b5-36733f0f5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8ee956-d463-4f46-8f10-c05239c7abe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C4FC84-5C69-4460-93D3-B9419BE85D1A}">
  <ds:schemaRefs>
    <ds:schemaRef ds:uri="4d8ee956-d463-4f46-8f10-c05239c7abea"/>
    <ds:schemaRef ds:uri="http://schemas.openxmlformats.org/package/2006/metadata/core-properties"/>
    <ds:schemaRef ds:uri="d6f41b42-4e7f-43be-b2b5-36733f0f59de"/>
    <ds:schemaRef ds:uri="http://purl.org/dc/dcmitype/"/>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394E15C8-73DB-4DB6-AB78-658424911EBF}"/>
</file>

<file path=customXml/itemProps3.xml><?xml version="1.0" encoding="utf-8"?>
<ds:datastoreItem xmlns:ds="http://schemas.openxmlformats.org/officeDocument/2006/customXml" ds:itemID="{D5154A3B-4825-463C-9ACA-D662CCCFB6D7}">
  <ds:schemaRefs>
    <ds:schemaRef ds:uri="http://schemas.microsoft.com/sharepoint/v3/contenttype/forms"/>
  </ds:schemaRefs>
</ds:datastoreItem>
</file>

<file path=docMetadata/LabelInfo.xml><?xml version="1.0" encoding="utf-8"?>
<clbl:labelList xmlns:clbl="http://schemas.microsoft.com/office/2020/mipLabelMetadata">
  <clbl:label id="{f6b38e24-0dd5-4523-9354-83067c7da863}" enabled="0" method="" siteId="{f6b38e24-0dd5-4523-9354-83067c7da863}" removed="1"/>
</clbl:labelList>
</file>

<file path=docProps/app.xml><?xml version="1.0" encoding="utf-8"?>
<Properties xmlns="http://schemas.openxmlformats.org/officeDocument/2006/extended-properties" xmlns:vt="http://schemas.openxmlformats.org/officeDocument/2006/docPropsVTypes">
  <Template>Powerpoint Huisartsen Eemland definitief (2)</Template>
  <TotalTime>145</TotalTime>
  <Words>5099</Words>
  <Application>Microsoft Office PowerPoint</Application>
  <PresentationFormat>Breedbeeld</PresentationFormat>
  <Paragraphs>495</Paragraphs>
  <Slides>50</Slides>
  <Notes>38</Notes>
  <HiddenSlides>0</HiddenSlides>
  <MMClips>0</MMClips>
  <ScaleCrop>false</ScaleCrop>
  <HeadingPairs>
    <vt:vector size="8" baseType="variant">
      <vt:variant>
        <vt:lpstr>Gebruikte lettertypen</vt:lpstr>
      </vt:variant>
      <vt:variant>
        <vt:i4>10</vt:i4>
      </vt:variant>
      <vt:variant>
        <vt:lpstr>Thema</vt:lpstr>
      </vt:variant>
      <vt:variant>
        <vt:i4>11</vt:i4>
      </vt:variant>
      <vt:variant>
        <vt:lpstr>Ingesloten OLE-bronprogramma's</vt:lpstr>
      </vt:variant>
      <vt:variant>
        <vt:i4>1</vt:i4>
      </vt:variant>
      <vt:variant>
        <vt:lpstr>Diatitels</vt:lpstr>
      </vt:variant>
      <vt:variant>
        <vt:i4>50</vt:i4>
      </vt:variant>
    </vt:vector>
  </HeadingPairs>
  <TitlesOfParts>
    <vt:vector size="72" baseType="lpstr">
      <vt:lpstr>Arial</vt:lpstr>
      <vt:lpstr>Arial Rounded MT Bold</vt:lpstr>
      <vt:lpstr>Arial,Sans-Serif</vt:lpstr>
      <vt:lpstr>Calibri</vt:lpstr>
      <vt:lpstr>Century Gothic</vt:lpstr>
      <vt:lpstr>Courier New</vt:lpstr>
      <vt:lpstr>Geneva</vt:lpstr>
      <vt:lpstr>Symbol</vt:lpstr>
      <vt:lpstr>Verdana</vt:lpstr>
      <vt:lpstr>Wingdings</vt:lpstr>
      <vt:lpstr>Titelpagina wit</vt:lpstr>
      <vt:lpstr>Titelpagina blauw</vt:lpstr>
      <vt:lpstr>Fotopagina</vt:lpstr>
      <vt:lpstr>Titel fotopagina</vt:lpstr>
      <vt:lpstr>1_Titel fotopagina</vt:lpstr>
      <vt:lpstr>Tekstpagina wit</vt:lpstr>
      <vt:lpstr>Tekstpagina blauw</vt:lpstr>
      <vt:lpstr>Tekstpagina wit foto rechts</vt:lpstr>
      <vt:lpstr>Tekstpagina blauw foto rechts</vt:lpstr>
      <vt:lpstr>Tekstpagina wit foto links</vt:lpstr>
      <vt:lpstr>Tekstpagina blauw foto links</vt:lpstr>
      <vt:lpstr>Acrobat Document</vt:lpstr>
      <vt:lpstr>FTO Osteoporose</vt:lpstr>
      <vt:lpstr>Programma</vt:lpstr>
      <vt:lpstr>Doel van de bijeenkomst</vt:lpstr>
      <vt:lpstr>Fractuurpreventie</vt:lpstr>
      <vt:lpstr>Kennistoets</vt:lpstr>
      <vt:lpstr>Instructies Kahoot</vt:lpstr>
      <vt:lpstr>Kennistoets</vt:lpstr>
      <vt:lpstr>Kennistoets</vt:lpstr>
      <vt:lpstr>Kennistoets</vt:lpstr>
      <vt:lpstr>Kennistoets</vt:lpstr>
      <vt:lpstr>Kennistoets</vt:lpstr>
      <vt:lpstr>Kennistoets</vt:lpstr>
      <vt:lpstr>Risicogroepen</vt:lpstr>
      <vt:lpstr>Kennistoets</vt:lpstr>
      <vt:lpstr>Kennistoets</vt:lpstr>
      <vt:lpstr>Kennistoets</vt:lpstr>
      <vt:lpstr>Veranderingen NHG-Standaard Fractuurpreventie 2024</vt:lpstr>
      <vt:lpstr>Groep 1 en 3</vt:lpstr>
      <vt:lpstr>Medicamenteuze behandeling / verwijscriteria groep 1 en 3</vt:lpstr>
      <vt:lpstr>Groep 2</vt:lpstr>
      <vt:lpstr>Medicamenteuze behandeling / verwijscriteria groep 2</vt:lpstr>
      <vt:lpstr>Laboratoriumdiagnostiek</vt:lpstr>
      <vt:lpstr>Calcium, vitamine D</vt:lpstr>
      <vt:lpstr>Controle en vervolgbeleid na 5 jaar</vt:lpstr>
      <vt:lpstr>PowerPoint-presentatie</vt:lpstr>
      <vt:lpstr>Cijfers uit eigen praktijk (kies er 1 of 2 uit)</vt:lpstr>
      <vt:lpstr>Keuze medicatie voor fractuurpreventie</vt:lpstr>
      <vt:lpstr>Voorbeeld van een andere praktijk: Fractuurpreventie 50+ met langdurig cortico’s</vt:lpstr>
      <vt:lpstr>Verbeterpunten/Werkafspraken</vt:lpstr>
      <vt:lpstr>Casuïstiek </vt:lpstr>
      <vt:lpstr>Casus mevrouw De Winter (72 jaar)</vt:lpstr>
      <vt:lpstr>Scorelijst risicofactoren</vt:lpstr>
      <vt:lpstr>Keuze medicatie voor fractuurpreventie</vt:lpstr>
      <vt:lpstr>Interpretatie uitslag DXA</vt:lpstr>
      <vt:lpstr>Medicamenteuze behandeling risicogroep 3</vt:lpstr>
      <vt:lpstr>Casus mevrouw Terpstra (69 jaar)</vt:lpstr>
      <vt:lpstr>Casus mevrouw Terpstra (69 jaar)</vt:lpstr>
      <vt:lpstr>Medicamenteuze behandeling in eerste lijn voor risicogroep 1</vt:lpstr>
      <vt:lpstr>Verwijzing naar tweede lijn voor risicogroep 1</vt:lpstr>
      <vt:lpstr>Casus mevrouw Terpstra (69 jaar)</vt:lpstr>
      <vt:lpstr>Meneer Özdemir (64 jaar) </vt:lpstr>
      <vt:lpstr>Meneer Özdemir (64 jaar)</vt:lpstr>
      <vt:lpstr>Verbeterpunten</vt:lpstr>
      <vt:lpstr>Maken van afspraken</vt:lpstr>
      <vt:lpstr>Maken van afspraken</vt:lpstr>
      <vt:lpstr>Maken van afspraken</vt:lpstr>
      <vt:lpstr>Maken van afspraken</vt:lpstr>
      <vt:lpstr>Afsluiting</vt:lpstr>
      <vt:lpstr>PowerPoint-presentatie</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Tirza Volk</dc:creator>
  <cp:lastModifiedBy>Tirza Volk</cp:lastModifiedBy>
  <cp:revision>2</cp:revision>
  <cp:lastPrinted>2023-05-23T09:09:40Z</cp:lastPrinted>
  <dcterms:created xsi:type="dcterms:W3CDTF">2025-01-09T11:08:53Z</dcterms:created>
  <dcterms:modified xsi:type="dcterms:W3CDTF">2025-11-13T12:55:30Z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0x0101005BDE93873BD7FB41BA352356C9D391C4</vt:lpwstr>
  </property>
  <property fmtid="{D5CDD505-2E9C-101B-9397-08002B2CF9AE}" pid="3" name="MediaServiceImageTags">
    <vt:lpwstr/>
  </property>
  <property fmtid="{D5CDD505-2E9C-101B-9397-08002B2CF9AE}" pid="4" name="Order">
    <vt:r8>1300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